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xml" ContentType="application/vnd.openxmlformats-officedocument.presentationml.notesSlide+xml"/>
  <Override PartName="/ppt/tags/tag14.xml" ContentType="application/vnd.openxmlformats-officedocument.presentationml.tags+xml"/>
  <Override PartName="/ppt/notesSlides/notesSlide2.xml" ContentType="application/vnd.openxmlformats-officedocument.presentationml.notesSlide+xml"/>
  <Override PartName="/ppt/tags/tag15.xml" ContentType="application/vnd.openxmlformats-officedocument.presentationml.tags+xml"/>
  <Override PartName="/ppt/notesSlides/notesSlide3.xml" ContentType="application/vnd.openxmlformats-officedocument.presentationml.notesSlide+xml"/>
  <Override PartName="/ppt/tags/tag16.xml" ContentType="application/vnd.openxmlformats-officedocument.presentationml.tags+xml"/>
  <Override PartName="/ppt/notesSlides/notesSlide4.xml" ContentType="application/vnd.openxmlformats-officedocument.presentationml.notesSlide+xml"/>
  <Override PartName="/ppt/tags/tag17.xml" ContentType="application/vnd.openxmlformats-officedocument.presentationml.tags+xml"/>
  <Override PartName="/ppt/notesSlides/notesSlide5.xml" ContentType="application/vnd.openxmlformats-officedocument.presentationml.notesSlide+xml"/>
  <Override PartName="/ppt/tags/tag18.xml" ContentType="application/vnd.openxmlformats-officedocument.presentationml.tags+xml"/>
  <Override PartName="/ppt/notesSlides/notesSlide6.xml" ContentType="application/vnd.openxmlformats-officedocument.presentationml.notesSlide+xml"/>
  <Override PartName="/ppt/tags/tag19.xml" ContentType="application/vnd.openxmlformats-officedocument.presentationml.tags+xml"/>
  <Override PartName="/ppt/notesSlides/notesSlide7.xml" ContentType="application/vnd.openxmlformats-officedocument.presentationml.notesSlide+xml"/>
  <Override PartName="/ppt/tags/tag20.xml" ContentType="application/vnd.openxmlformats-officedocument.presentationml.tags+xml"/>
  <Override PartName="/ppt/notesSlides/notesSlide8.xml" ContentType="application/vnd.openxmlformats-officedocument.presentationml.notesSlide+xml"/>
  <Override PartName="/ppt/tags/tag21.xml" ContentType="application/vnd.openxmlformats-officedocument.presentationml.tags+xml"/>
  <Override PartName="/ppt/notesSlides/notesSlide9.xml" ContentType="application/vnd.openxmlformats-officedocument.presentationml.notesSlide+xml"/>
  <Override PartName="/ppt/tags/tag22.xml" ContentType="application/vnd.openxmlformats-officedocument.presentationml.tags+xml"/>
  <Override PartName="/ppt/notesSlides/notesSlide10.xml" ContentType="application/vnd.openxmlformats-officedocument.presentationml.notesSlide+xml"/>
  <Override PartName="/ppt/tags/tag23.xml" ContentType="application/vnd.openxmlformats-officedocument.presentationml.tags+xml"/>
  <Override PartName="/ppt/notesSlides/notesSlide11.xml" ContentType="application/vnd.openxmlformats-officedocument.presentationml.notesSlide+xml"/>
  <Override PartName="/ppt/tags/tag24.xml" ContentType="application/vnd.openxmlformats-officedocument.presentationml.tags+xml"/>
  <Override PartName="/ppt/notesSlides/notesSlide12.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3.xml" ContentType="application/vnd.openxmlformats-officedocument.presentationml.notesSlide+xml"/>
  <Override PartName="/ppt/tags/tag27.xml" ContentType="application/vnd.openxmlformats-officedocument.presentationml.tags+xml"/>
  <Override PartName="/ppt/notesSlides/notesSlide14.xml" ContentType="application/vnd.openxmlformats-officedocument.presentationml.notesSlide+xml"/>
  <Override PartName="/ppt/tags/tag28.xml" ContentType="application/vnd.openxmlformats-officedocument.presentationml.tags+xml"/>
  <Override PartName="/ppt/notesSlides/notesSlide15.xml" ContentType="application/vnd.openxmlformats-officedocument.presentationml.notesSlide+xml"/>
  <Override PartName="/ppt/tags/tag29.xml" ContentType="application/vnd.openxmlformats-officedocument.presentationml.tags+xml"/>
  <Override PartName="/ppt/notesSlides/notesSlide16.xml" ContentType="application/vnd.openxmlformats-officedocument.presentationml.notesSlide+xml"/>
  <Override PartName="/ppt/tags/tag30.xml" ContentType="application/vnd.openxmlformats-officedocument.presentationml.tags+xml"/>
  <Override PartName="/ppt/notesSlides/notesSlide17.xml" ContentType="application/vnd.openxmlformats-officedocument.presentationml.notesSlide+xml"/>
  <Override PartName="/ppt/tags/tag31.xml" ContentType="application/vnd.openxmlformats-officedocument.presentationml.tags+xml"/>
  <Override PartName="/ppt/notesSlides/notesSlide18.xml" ContentType="application/vnd.openxmlformats-officedocument.presentationml.notesSlide+xml"/>
  <Override PartName="/ppt/tags/tag32.xml" ContentType="application/vnd.openxmlformats-officedocument.presentationml.tags+xml"/>
  <Override PartName="/ppt/notesSlides/notesSlide19.xml" ContentType="application/vnd.openxmlformats-officedocument.presentationml.notesSlide+xml"/>
  <Override PartName="/ppt/tags/tag33.xml" ContentType="application/vnd.openxmlformats-officedocument.presentationml.tags+xml"/>
  <Override PartName="/ppt/notesSlides/notesSlide20.xml" ContentType="application/vnd.openxmlformats-officedocument.presentationml.notesSlide+xml"/>
  <Override PartName="/ppt/tags/tag34.xml" ContentType="application/vnd.openxmlformats-officedocument.presentationml.tags+xml"/>
  <Override PartName="/ppt/notesSlides/notesSlide21.xml" ContentType="application/vnd.openxmlformats-officedocument.presentationml.notesSlide+xml"/>
  <Override PartName="/ppt/tags/tag35.xml" ContentType="application/vnd.openxmlformats-officedocument.presentationml.tags+xml"/>
  <Override PartName="/ppt/notesSlides/notesSlide22.xml" ContentType="application/vnd.openxmlformats-officedocument.presentationml.notesSlide+xml"/>
  <Override PartName="/ppt/tags/tag36.xml" ContentType="application/vnd.openxmlformats-officedocument.presentationml.tags+xml"/>
  <Override PartName="/ppt/notesSlides/notesSlide23.xml" ContentType="application/vnd.openxmlformats-officedocument.presentationml.notesSlide+xml"/>
  <Override PartName="/ppt/tags/tag37.xml" ContentType="application/vnd.openxmlformats-officedocument.presentationml.tags+xml"/>
  <Override PartName="/ppt/notesSlides/notesSlide24.xml" ContentType="application/vnd.openxmlformats-officedocument.presentationml.notesSlide+xml"/>
  <Override PartName="/ppt/tags/tag38.xml" ContentType="application/vnd.openxmlformats-officedocument.presentationml.tags+xml"/>
  <Override PartName="/ppt/notesSlides/notesSlide25.xml" ContentType="application/vnd.openxmlformats-officedocument.presentationml.notesSlide+xml"/>
  <Override PartName="/ppt/tags/tag39.xml" ContentType="application/vnd.openxmlformats-officedocument.presentationml.tags+xml"/>
  <Override PartName="/ppt/notesSlides/notesSlide26.xml" ContentType="application/vnd.openxmlformats-officedocument.presentationml.notesSlide+xml"/>
  <Override PartName="/ppt/tags/tag40.xml" ContentType="application/vnd.openxmlformats-officedocument.presentationml.tags+xml"/>
  <Override PartName="/ppt/notesSlides/notesSlide27.xml" ContentType="application/vnd.openxmlformats-officedocument.presentationml.notesSlide+xml"/>
  <Override PartName="/ppt/tags/tag41.xml" ContentType="application/vnd.openxmlformats-officedocument.presentationml.tags+xml"/>
  <Override PartName="/ppt/notesSlides/notesSlide2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8"/>
  </p:notesMasterIdLst>
  <p:handoutMasterIdLst>
    <p:handoutMasterId r:id="rId39"/>
  </p:handoutMasterIdLst>
  <p:sldIdLst>
    <p:sldId id="2147374128" r:id="rId5"/>
    <p:sldId id="347" r:id="rId6"/>
    <p:sldId id="2147374141" r:id="rId7"/>
    <p:sldId id="266" r:id="rId8"/>
    <p:sldId id="2147374137" r:id="rId9"/>
    <p:sldId id="2147374161" r:id="rId10"/>
    <p:sldId id="2147374138" r:id="rId11"/>
    <p:sldId id="2147374146" r:id="rId12"/>
    <p:sldId id="2147374162" r:id="rId13"/>
    <p:sldId id="2147374144" r:id="rId14"/>
    <p:sldId id="2147374132" r:id="rId15"/>
    <p:sldId id="2147374134" r:id="rId16"/>
    <p:sldId id="2147374130" r:id="rId17"/>
    <p:sldId id="2147374147" r:id="rId18"/>
    <p:sldId id="2147374150" r:id="rId19"/>
    <p:sldId id="2147374151" r:id="rId20"/>
    <p:sldId id="295" r:id="rId21"/>
    <p:sldId id="2147374157" r:id="rId22"/>
    <p:sldId id="2147374158" r:id="rId23"/>
    <p:sldId id="2147374159" r:id="rId24"/>
    <p:sldId id="2147374152" r:id="rId25"/>
    <p:sldId id="2147374160" r:id="rId26"/>
    <p:sldId id="2147374165" r:id="rId27"/>
    <p:sldId id="2147374166" r:id="rId28"/>
    <p:sldId id="2147374167" r:id="rId29"/>
    <p:sldId id="2147374168" r:id="rId30"/>
    <p:sldId id="2147374169" r:id="rId31"/>
    <p:sldId id="2147374170" r:id="rId32"/>
    <p:sldId id="2147374164" r:id="rId33"/>
    <p:sldId id="2147374171" r:id="rId34"/>
    <p:sldId id="2147374172" r:id="rId35"/>
    <p:sldId id="2147374173" r:id="rId36"/>
    <p:sldId id="2147374174" r:id="rId37"/>
  </p:sldIdLst>
  <p:sldSz cx="9144000" cy="5143500" type="screen16x9"/>
  <p:notesSz cx="6858000" cy="8891588"/>
  <p:custDataLst>
    <p:tags r:id="rId4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FD27938-B73E-A33D-52AD-730154096E08}" name="Thomasson, Britne" initials="TB" userId="S::Britne.Thomasson@lumen.com::20adfac5-e534-4e31-aaea-eea341c73d0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inoco, Jorge" initials="TJ" lastIdx="1" clrIdx="0">
    <p:extLst>
      <p:ext uri="{19B8F6BF-5375-455C-9EA6-DF929625EA0E}">
        <p15:presenceInfo xmlns:p15="http://schemas.microsoft.com/office/powerpoint/2012/main" userId="S::jorge.tinoco@centurylink.com::d627e25f-ba0e-46b5-bd6a-a7f20529962f" providerId="AD"/>
      </p:ext>
    </p:extLst>
  </p:cmAuthor>
  <p:cmAuthor id="2" name="Candelaria, Kelly J" initials="CKJ" lastIdx="4" clrIdx="1">
    <p:extLst>
      <p:ext uri="{19B8F6BF-5375-455C-9EA6-DF929625EA0E}">
        <p15:presenceInfo xmlns:p15="http://schemas.microsoft.com/office/powerpoint/2012/main" userId="S::Kelly.Candelaria@CenturyLink.com::4b373630-b355-4cef-ac01-617167762d93" providerId="AD"/>
      </p:ext>
    </p:extLst>
  </p:cmAuthor>
  <p:cmAuthor id="3" name="Parker, Tamara" initials="PT" lastIdx="8" clrIdx="2">
    <p:extLst>
      <p:ext uri="{19B8F6BF-5375-455C-9EA6-DF929625EA0E}">
        <p15:presenceInfo xmlns:p15="http://schemas.microsoft.com/office/powerpoint/2012/main" userId="S::Tamara.Parker@centurylink.com::532b4569-5a62-4e9b-a5df-35b943558c7a" providerId="AD"/>
      </p:ext>
    </p:extLst>
  </p:cmAuthor>
  <p:cmAuthor id="4" name="Cardenas, Jose" initials="CJ" lastIdx="1" clrIdx="3">
    <p:extLst>
      <p:ext uri="{19B8F6BF-5375-455C-9EA6-DF929625EA0E}">
        <p15:presenceInfo xmlns:p15="http://schemas.microsoft.com/office/powerpoint/2012/main" userId="S::Jose.Cardenas@lumen.com::73434089-bc55-47eb-8b59-ae1195446f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C6F4"/>
    <a:srgbClr val="0C9ED9"/>
    <a:srgbClr val="0075C9"/>
    <a:srgbClr val="E1251B"/>
    <a:srgbClr val="FF9E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2"/>
    <p:restoredTop sz="76180" autoAdjust="0"/>
  </p:normalViewPr>
  <p:slideViewPr>
    <p:cSldViewPr snapToGrid="0" snapToObjects="1">
      <p:cViewPr>
        <p:scale>
          <a:sx n="156" d="100"/>
          <a:sy n="156" d="100"/>
        </p:scale>
        <p:origin x="-1650" y="-8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microsoft.com/office/2018/10/relationships/authors" Target="authors.xml"/><Relationship Id="rId20" Type="http://schemas.openxmlformats.org/officeDocument/2006/relationships/slide" Target="slides/slide16.xml"/><Relationship Id="rId4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EB7E7BB-1D5B-0252-564A-447EF64B1554}"/>
              </a:ext>
            </a:extLst>
          </p:cNvPr>
          <p:cNvSpPr>
            <a:spLocks noGrp="1"/>
          </p:cNvSpPr>
          <p:nvPr>
            <p:ph type="hdr" sz="quarter"/>
          </p:nvPr>
        </p:nvSpPr>
        <p:spPr>
          <a:xfrm>
            <a:off x="0" y="0"/>
            <a:ext cx="2971800" cy="4460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6009E67-FA1A-F4C6-6300-E29E8EEBE21A}"/>
              </a:ext>
            </a:extLst>
          </p:cNvPr>
          <p:cNvSpPr>
            <a:spLocks noGrp="1"/>
          </p:cNvSpPr>
          <p:nvPr>
            <p:ph type="dt" sz="quarter" idx="1"/>
          </p:nvPr>
        </p:nvSpPr>
        <p:spPr>
          <a:xfrm>
            <a:off x="3884613" y="0"/>
            <a:ext cx="2971800" cy="446088"/>
          </a:xfrm>
          <a:prstGeom prst="rect">
            <a:avLst/>
          </a:prstGeom>
        </p:spPr>
        <p:txBody>
          <a:bodyPr vert="horz" lIns="91440" tIns="45720" rIns="91440" bIns="45720" rtlCol="0"/>
          <a:lstStyle>
            <a:lvl1pPr algn="r">
              <a:defRPr sz="1200"/>
            </a:lvl1pPr>
          </a:lstStyle>
          <a:p>
            <a:fld id="{12580713-451B-46E2-93D7-F9AA5A93B1AB}" type="datetimeFigureOut">
              <a:rPr lang="en-US" smtClean="0"/>
              <a:t>2/12/2024</a:t>
            </a:fld>
            <a:endParaRPr lang="en-US"/>
          </a:p>
        </p:txBody>
      </p:sp>
      <p:sp>
        <p:nvSpPr>
          <p:cNvPr id="4" name="Footer Placeholder 3">
            <a:extLst>
              <a:ext uri="{FF2B5EF4-FFF2-40B4-BE49-F238E27FC236}">
                <a16:creationId xmlns:a16="http://schemas.microsoft.com/office/drawing/2014/main" id="{7DA5B09C-7FED-3F92-AEC6-2002C4C78F23}"/>
              </a:ext>
            </a:extLst>
          </p:cNvPr>
          <p:cNvSpPr>
            <a:spLocks noGrp="1"/>
          </p:cNvSpPr>
          <p:nvPr>
            <p:ph type="ftr" sz="quarter" idx="2"/>
          </p:nvPr>
        </p:nvSpPr>
        <p:spPr>
          <a:xfrm>
            <a:off x="0" y="8445500"/>
            <a:ext cx="2971800" cy="446088"/>
          </a:xfrm>
          <a:prstGeom prst="rect">
            <a:avLst/>
          </a:prstGeom>
        </p:spPr>
        <p:txBody>
          <a:bodyPr vert="horz" lIns="91440" tIns="45720" rIns="91440" bIns="45720" rtlCol="0" anchor="b"/>
          <a:lstStyle>
            <a:lvl1pPr algn="l">
              <a:defRPr sz="1200"/>
            </a:lvl1pPr>
          </a:lstStyle>
          <a:p>
            <a:r>
              <a:rPr lang="en-US"/>
              <a:t>2023 Annaul Enrollment</a:t>
            </a:r>
          </a:p>
        </p:txBody>
      </p:sp>
      <p:sp>
        <p:nvSpPr>
          <p:cNvPr id="5" name="Slide Number Placeholder 4">
            <a:extLst>
              <a:ext uri="{FF2B5EF4-FFF2-40B4-BE49-F238E27FC236}">
                <a16:creationId xmlns:a16="http://schemas.microsoft.com/office/drawing/2014/main" id="{B6C58AF2-4E71-F8BF-0FC1-43219F02FF83}"/>
              </a:ext>
            </a:extLst>
          </p:cNvPr>
          <p:cNvSpPr>
            <a:spLocks noGrp="1"/>
          </p:cNvSpPr>
          <p:nvPr>
            <p:ph type="sldNum" sz="quarter" idx="3"/>
          </p:nvPr>
        </p:nvSpPr>
        <p:spPr>
          <a:xfrm>
            <a:off x="3884613" y="8445500"/>
            <a:ext cx="2971800" cy="446088"/>
          </a:xfrm>
          <a:prstGeom prst="rect">
            <a:avLst/>
          </a:prstGeom>
        </p:spPr>
        <p:txBody>
          <a:bodyPr vert="horz" lIns="91440" tIns="45720" rIns="91440" bIns="45720" rtlCol="0" anchor="b"/>
          <a:lstStyle>
            <a:lvl1pPr algn="r">
              <a:defRPr sz="1200"/>
            </a:lvl1pPr>
          </a:lstStyle>
          <a:p>
            <a:fld id="{91408C32-E776-45E6-9A9A-CC98FD839253}" type="slidenum">
              <a:rPr lang="en-US" smtClean="0"/>
              <a:t>‹#›</a:t>
            </a:fld>
            <a:endParaRPr lang="en-US"/>
          </a:p>
        </p:txBody>
      </p:sp>
    </p:spTree>
    <p:extLst>
      <p:ext uri="{BB962C8B-B14F-4D97-AF65-F5344CB8AC3E}">
        <p14:creationId xmlns:p14="http://schemas.microsoft.com/office/powerpoint/2010/main" val="280294774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4612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46124"/>
          </a:xfrm>
          <a:prstGeom prst="rect">
            <a:avLst/>
          </a:prstGeom>
        </p:spPr>
        <p:txBody>
          <a:bodyPr vert="horz" lIns="91440" tIns="45720" rIns="91440" bIns="45720" rtlCol="0"/>
          <a:lstStyle>
            <a:lvl1pPr algn="r">
              <a:defRPr sz="1200"/>
            </a:lvl1pPr>
          </a:lstStyle>
          <a:p>
            <a:fld id="{73D5563F-8023-42B7-8065-E2075AC4D3FA}" type="datetimeFigureOut">
              <a:rPr lang="en-US" smtClean="0"/>
              <a:t>2/12/2024</a:t>
            </a:fld>
            <a:endParaRPr lang="en-US"/>
          </a:p>
        </p:txBody>
      </p:sp>
      <p:sp>
        <p:nvSpPr>
          <p:cNvPr id="4" name="Slide Image Placeholder 3"/>
          <p:cNvSpPr>
            <a:spLocks noGrp="1" noRot="1" noChangeAspect="1"/>
          </p:cNvSpPr>
          <p:nvPr>
            <p:ph type="sldImg" idx="2"/>
          </p:nvPr>
        </p:nvSpPr>
        <p:spPr>
          <a:xfrm>
            <a:off x="762000" y="1111250"/>
            <a:ext cx="5334000" cy="30003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279077"/>
            <a:ext cx="5486400" cy="3501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445466"/>
            <a:ext cx="2971800" cy="446123"/>
          </a:xfrm>
          <a:prstGeom prst="rect">
            <a:avLst/>
          </a:prstGeom>
        </p:spPr>
        <p:txBody>
          <a:bodyPr vert="horz" lIns="91440" tIns="45720" rIns="91440" bIns="45720" rtlCol="0" anchor="b"/>
          <a:lstStyle>
            <a:lvl1pPr algn="l">
              <a:defRPr sz="1200"/>
            </a:lvl1pPr>
          </a:lstStyle>
          <a:p>
            <a:r>
              <a:rPr lang="en-US"/>
              <a:t>2023 Annaul Enrollment</a:t>
            </a:r>
          </a:p>
        </p:txBody>
      </p:sp>
      <p:sp>
        <p:nvSpPr>
          <p:cNvPr id="7" name="Slide Number Placeholder 6"/>
          <p:cNvSpPr>
            <a:spLocks noGrp="1"/>
          </p:cNvSpPr>
          <p:nvPr>
            <p:ph type="sldNum" sz="quarter" idx="5"/>
          </p:nvPr>
        </p:nvSpPr>
        <p:spPr>
          <a:xfrm>
            <a:off x="3884613" y="8445466"/>
            <a:ext cx="2971800" cy="446123"/>
          </a:xfrm>
          <a:prstGeom prst="rect">
            <a:avLst/>
          </a:prstGeom>
        </p:spPr>
        <p:txBody>
          <a:bodyPr vert="horz" lIns="91440" tIns="45720" rIns="91440" bIns="45720" rtlCol="0" anchor="b"/>
          <a:lstStyle>
            <a:lvl1pPr algn="r">
              <a:defRPr sz="1200"/>
            </a:lvl1pPr>
          </a:lstStyle>
          <a:p>
            <a:fld id="{DD96F486-47CB-482B-8386-8F38C75E18F3}" type="slidenum">
              <a:rPr lang="en-US" smtClean="0"/>
              <a:t>‹#›</a:t>
            </a:fld>
            <a:endParaRPr lang="en-US"/>
          </a:p>
        </p:txBody>
      </p:sp>
    </p:spTree>
    <p:extLst>
      <p:ext uri="{BB962C8B-B14F-4D97-AF65-F5344CB8AC3E}">
        <p14:creationId xmlns:p14="http://schemas.microsoft.com/office/powerpoint/2010/main" val="30609678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2023 Annaul Enrollment</a:t>
            </a:r>
          </a:p>
        </p:txBody>
      </p:sp>
      <p:sp>
        <p:nvSpPr>
          <p:cNvPr id="5" name="Slide Number Placeholder 4"/>
          <p:cNvSpPr>
            <a:spLocks noGrp="1"/>
          </p:cNvSpPr>
          <p:nvPr>
            <p:ph type="sldNum" sz="quarter" idx="5"/>
          </p:nvPr>
        </p:nvSpPr>
        <p:spPr/>
        <p:txBody>
          <a:bodyPr/>
          <a:lstStyle/>
          <a:p>
            <a:fld id="{DD96F486-47CB-482B-8386-8F38C75E18F3}" type="slidenum">
              <a:rPr lang="en-US" smtClean="0"/>
              <a:t>5</a:t>
            </a:fld>
            <a:endParaRPr lang="en-US"/>
          </a:p>
        </p:txBody>
      </p:sp>
    </p:spTree>
    <p:extLst>
      <p:ext uri="{BB962C8B-B14F-4D97-AF65-F5344CB8AC3E}">
        <p14:creationId xmlns:p14="http://schemas.microsoft.com/office/powerpoint/2010/main" val="664368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2023 Annaul Enrollment</a:t>
            </a:r>
          </a:p>
        </p:txBody>
      </p:sp>
      <p:sp>
        <p:nvSpPr>
          <p:cNvPr id="5" name="Slide Number Placeholder 4"/>
          <p:cNvSpPr>
            <a:spLocks noGrp="1"/>
          </p:cNvSpPr>
          <p:nvPr>
            <p:ph type="sldNum" sz="quarter" idx="5"/>
          </p:nvPr>
        </p:nvSpPr>
        <p:spPr/>
        <p:txBody>
          <a:bodyPr/>
          <a:lstStyle/>
          <a:p>
            <a:fld id="{DD96F486-47CB-482B-8386-8F38C75E18F3}" type="slidenum">
              <a:rPr lang="en-US" smtClean="0"/>
              <a:t>14</a:t>
            </a:fld>
            <a:endParaRPr lang="en-US"/>
          </a:p>
        </p:txBody>
      </p:sp>
    </p:spTree>
    <p:extLst>
      <p:ext uri="{BB962C8B-B14F-4D97-AF65-F5344CB8AC3E}">
        <p14:creationId xmlns:p14="http://schemas.microsoft.com/office/powerpoint/2010/main" val="10949910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2023 Annaul Enrollment</a:t>
            </a:r>
          </a:p>
        </p:txBody>
      </p:sp>
      <p:sp>
        <p:nvSpPr>
          <p:cNvPr id="5" name="Slide Number Placeholder 4"/>
          <p:cNvSpPr>
            <a:spLocks noGrp="1"/>
          </p:cNvSpPr>
          <p:nvPr>
            <p:ph type="sldNum" sz="quarter" idx="5"/>
          </p:nvPr>
        </p:nvSpPr>
        <p:spPr/>
        <p:txBody>
          <a:bodyPr/>
          <a:lstStyle/>
          <a:p>
            <a:fld id="{DD96F486-47CB-482B-8386-8F38C75E18F3}" type="slidenum">
              <a:rPr lang="en-US" smtClean="0"/>
              <a:t>15</a:t>
            </a:fld>
            <a:endParaRPr lang="en-US"/>
          </a:p>
        </p:txBody>
      </p:sp>
    </p:spTree>
    <p:extLst>
      <p:ext uri="{BB962C8B-B14F-4D97-AF65-F5344CB8AC3E}">
        <p14:creationId xmlns:p14="http://schemas.microsoft.com/office/powerpoint/2010/main" val="3518384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2023 Annaul Enrollment</a:t>
            </a:r>
          </a:p>
        </p:txBody>
      </p:sp>
      <p:sp>
        <p:nvSpPr>
          <p:cNvPr id="5" name="Slide Number Placeholder 4"/>
          <p:cNvSpPr>
            <a:spLocks noGrp="1"/>
          </p:cNvSpPr>
          <p:nvPr>
            <p:ph type="sldNum" sz="quarter" idx="5"/>
          </p:nvPr>
        </p:nvSpPr>
        <p:spPr/>
        <p:txBody>
          <a:bodyPr/>
          <a:lstStyle/>
          <a:p>
            <a:fld id="{DD96F486-47CB-482B-8386-8F38C75E18F3}" type="slidenum">
              <a:rPr lang="en-US" smtClean="0"/>
              <a:t>16</a:t>
            </a:fld>
            <a:endParaRPr lang="en-US"/>
          </a:p>
        </p:txBody>
      </p:sp>
    </p:spTree>
    <p:extLst>
      <p:ext uri="{BB962C8B-B14F-4D97-AF65-F5344CB8AC3E}">
        <p14:creationId xmlns:p14="http://schemas.microsoft.com/office/powerpoint/2010/main" val="14558960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2023 Annaul Enrollment</a:t>
            </a:r>
          </a:p>
        </p:txBody>
      </p:sp>
      <p:sp>
        <p:nvSpPr>
          <p:cNvPr id="5" name="Slide Number Placeholder 4"/>
          <p:cNvSpPr>
            <a:spLocks noGrp="1"/>
          </p:cNvSpPr>
          <p:nvPr>
            <p:ph type="sldNum" sz="quarter" idx="5"/>
          </p:nvPr>
        </p:nvSpPr>
        <p:spPr/>
        <p:txBody>
          <a:bodyPr/>
          <a:lstStyle/>
          <a:p>
            <a:fld id="{DD96F486-47CB-482B-8386-8F38C75E18F3}" type="slidenum">
              <a:rPr lang="en-US" smtClean="0"/>
              <a:t>18</a:t>
            </a:fld>
            <a:endParaRPr lang="en-US"/>
          </a:p>
        </p:txBody>
      </p:sp>
    </p:spTree>
    <p:extLst>
      <p:ext uri="{BB962C8B-B14F-4D97-AF65-F5344CB8AC3E}">
        <p14:creationId xmlns:p14="http://schemas.microsoft.com/office/powerpoint/2010/main" val="6833072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2023 Annaul Enrollment</a:t>
            </a:r>
          </a:p>
        </p:txBody>
      </p:sp>
      <p:sp>
        <p:nvSpPr>
          <p:cNvPr id="5" name="Slide Number Placeholder 4"/>
          <p:cNvSpPr>
            <a:spLocks noGrp="1"/>
          </p:cNvSpPr>
          <p:nvPr>
            <p:ph type="sldNum" sz="quarter" idx="5"/>
          </p:nvPr>
        </p:nvSpPr>
        <p:spPr/>
        <p:txBody>
          <a:bodyPr/>
          <a:lstStyle/>
          <a:p>
            <a:fld id="{DD96F486-47CB-482B-8386-8F38C75E18F3}" type="slidenum">
              <a:rPr lang="en-US" smtClean="0"/>
              <a:t>19</a:t>
            </a:fld>
            <a:endParaRPr lang="en-US"/>
          </a:p>
        </p:txBody>
      </p:sp>
    </p:spTree>
    <p:extLst>
      <p:ext uri="{BB962C8B-B14F-4D97-AF65-F5344CB8AC3E}">
        <p14:creationId xmlns:p14="http://schemas.microsoft.com/office/powerpoint/2010/main" val="15633517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2023 Annaul Enrollment</a:t>
            </a:r>
          </a:p>
        </p:txBody>
      </p:sp>
      <p:sp>
        <p:nvSpPr>
          <p:cNvPr id="5" name="Slide Number Placeholder 4"/>
          <p:cNvSpPr>
            <a:spLocks noGrp="1"/>
          </p:cNvSpPr>
          <p:nvPr>
            <p:ph type="sldNum" sz="quarter" idx="5"/>
          </p:nvPr>
        </p:nvSpPr>
        <p:spPr/>
        <p:txBody>
          <a:bodyPr/>
          <a:lstStyle/>
          <a:p>
            <a:fld id="{DD96F486-47CB-482B-8386-8F38C75E18F3}" type="slidenum">
              <a:rPr lang="en-US" smtClean="0"/>
              <a:t>20</a:t>
            </a:fld>
            <a:endParaRPr lang="en-US"/>
          </a:p>
        </p:txBody>
      </p:sp>
    </p:spTree>
    <p:extLst>
      <p:ext uri="{BB962C8B-B14F-4D97-AF65-F5344CB8AC3E}">
        <p14:creationId xmlns:p14="http://schemas.microsoft.com/office/powerpoint/2010/main" val="27812593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2023 Annaul Enrollment</a:t>
            </a:r>
          </a:p>
        </p:txBody>
      </p:sp>
      <p:sp>
        <p:nvSpPr>
          <p:cNvPr id="5" name="Slide Number Placeholder 4"/>
          <p:cNvSpPr>
            <a:spLocks noGrp="1"/>
          </p:cNvSpPr>
          <p:nvPr>
            <p:ph type="sldNum" sz="quarter" idx="5"/>
          </p:nvPr>
        </p:nvSpPr>
        <p:spPr/>
        <p:txBody>
          <a:bodyPr/>
          <a:lstStyle/>
          <a:p>
            <a:fld id="{DD96F486-47CB-482B-8386-8F38C75E18F3}" type="slidenum">
              <a:rPr lang="en-US" smtClean="0"/>
              <a:t>21</a:t>
            </a:fld>
            <a:endParaRPr lang="en-US"/>
          </a:p>
        </p:txBody>
      </p:sp>
    </p:spTree>
    <p:extLst>
      <p:ext uri="{BB962C8B-B14F-4D97-AF65-F5344CB8AC3E}">
        <p14:creationId xmlns:p14="http://schemas.microsoft.com/office/powerpoint/2010/main" val="33389632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2023 Annaul Enrollment</a:t>
            </a:r>
          </a:p>
        </p:txBody>
      </p:sp>
      <p:sp>
        <p:nvSpPr>
          <p:cNvPr id="5" name="Slide Number Placeholder 4"/>
          <p:cNvSpPr>
            <a:spLocks noGrp="1"/>
          </p:cNvSpPr>
          <p:nvPr>
            <p:ph type="sldNum" sz="quarter" idx="5"/>
          </p:nvPr>
        </p:nvSpPr>
        <p:spPr/>
        <p:txBody>
          <a:bodyPr/>
          <a:lstStyle/>
          <a:p>
            <a:fld id="{DD96F486-47CB-482B-8386-8F38C75E18F3}" type="slidenum">
              <a:rPr lang="en-US" smtClean="0"/>
              <a:t>22</a:t>
            </a:fld>
            <a:endParaRPr lang="en-US"/>
          </a:p>
        </p:txBody>
      </p:sp>
    </p:spTree>
    <p:extLst>
      <p:ext uri="{BB962C8B-B14F-4D97-AF65-F5344CB8AC3E}">
        <p14:creationId xmlns:p14="http://schemas.microsoft.com/office/powerpoint/2010/main" val="21852937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2023 Annaul Enrollment</a:t>
            </a:r>
          </a:p>
        </p:txBody>
      </p:sp>
      <p:sp>
        <p:nvSpPr>
          <p:cNvPr id="5" name="Slide Number Placeholder 4"/>
          <p:cNvSpPr>
            <a:spLocks noGrp="1"/>
          </p:cNvSpPr>
          <p:nvPr>
            <p:ph type="sldNum" sz="quarter" idx="5"/>
          </p:nvPr>
        </p:nvSpPr>
        <p:spPr/>
        <p:txBody>
          <a:bodyPr/>
          <a:lstStyle/>
          <a:p>
            <a:fld id="{DD96F486-47CB-482B-8386-8F38C75E18F3}" type="slidenum">
              <a:rPr lang="en-US" smtClean="0"/>
              <a:t>23</a:t>
            </a:fld>
            <a:endParaRPr lang="en-US"/>
          </a:p>
        </p:txBody>
      </p:sp>
    </p:spTree>
    <p:extLst>
      <p:ext uri="{BB962C8B-B14F-4D97-AF65-F5344CB8AC3E}">
        <p14:creationId xmlns:p14="http://schemas.microsoft.com/office/powerpoint/2010/main" val="8482257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2023 Annaul Enrollment</a:t>
            </a:r>
          </a:p>
        </p:txBody>
      </p:sp>
      <p:sp>
        <p:nvSpPr>
          <p:cNvPr id="5" name="Slide Number Placeholder 4"/>
          <p:cNvSpPr>
            <a:spLocks noGrp="1"/>
          </p:cNvSpPr>
          <p:nvPr>
            <p:ph type="sldNum" sz="quarter" idx="5"/>
          </p:nvPr>
        </p:nvSpPr>
        <p:spPr/>
        <p:txBody>
          <a:bodyPr/>
          <a:lstStyle/>
          <a:p>
            <a:fld id="{DD96F486-47CB-482B-8386-8F38C75E18F3}" type="slidenum">
              <a:rPr lang="en-US" smtClean="0"/>
              <a:t>24</a:t>
            </a:fld>
            <a:endParaRPr lang="en-US"/>
          </a:p>
        </p:txBody>
      </p:sp>
    </p:spTree>
    <p:extLst>
      <p:ext uri="{BB962C8B-B14F-4D97-AF65-F5344CB8AC3E}">
        <p14:creationId xmlns:p14="http://schemas.microsoft.com/office/powerpoint/2010/main" val="3876968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2023 Annaul Enrollment</a:t>
            </a:r>
          </a:p>
        </p:txBody>
      </p:sp>
      <p:sp>
        <p:nvSpPr>
          <p:cNvPr id="5" name="Slide Number Placeholder 4"/>
          <p:cNvSpPr>
            <a:spLocks noGrp="1"/>
          </p:cNvSpPr>
          <p:nvPr>
            <p:ph type="sldNum" sz="quarter" idx="5"/>
          </p:nvPr>
        </p:nvSpPr>
        <p:spPr/>
        <p:txBody>
          <a:bodyPr/>
          <a:lstStyle/>
          <a:p>
            <a:fld id="{DD96F486-47CB-482B-8386-8F38C75E18F3}" type="slidenum">
              <a:rPr lang="en-US" smtClean="0"/>
              <a:t>6</a:t>
            </a:fld>
            <a:endParaRPr lang="en-US"/>
          </a:p>
        </p:txBody>
      </p:sp>
    </p:spTree>
    <p:extLst>
      <p:ext uri="{BB962C8B-B14F-4D97-AF65-F5344CB8AC3E}">
        <p14:creationId xmlns:p14="http://schemas.microsoft.com/office/powerpoint/2010/main" val="41344688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2023 Annaul Enrollment</a:t>
            </a:r>
          </a:p>
        </p:txBody>
      </p:sp>
      <p:sp>
        <p:nvSpPr>
          <p:cNvPr id="5" name="Slide Number Placeholder 4"/>
          <p:cNvSpPr>
            <a:spLocks noGrp="1"/>
          </p:cNvSpPr>
          <p:nvPr>
            <p:ph type="sldNum" sz="quarter" idx="5"/>
          </p:nvPr>
        </p:nvSpPr>
        <p:spPr/>
        <p:txBody>
          <a:bodyPr/>
          <a:lstStyle/>
          <a:p>
            <a:fld id="{DD96F486-47CB-482B-8386-8F38C75E18F3}" type="slidenum">
              <a:rPr lang="en-US" smtClean="0"/>
              <a:t>25</a:t>
            </a:fld>
            <a:endParaRPr lang="en-US"/>
          </a:p>
        </p:txBody>
      </p:sp>
    </p:spTree>
    <p:extLst>
      <p:ext uri="{BB962C8B-B14F-4D97-AF65-F5344CB8AC3E}">
        <p14:creationId xmlns:p14="http://schemas.microsoft.com/office/powerpoint/2010/main" val="41928159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2023 Annaul Enrollment</a:t>
            </a:r>
          </a:p>
        </p:txBody>
      </p:sp>
      <p:sp>
        <p:nvSpPr>
          <p:cNvPr id="5" name="Slide Number Placeholder 4"/>
          <p:cNvSpPr>
            <a:spLocks noGrp="1"/>
          </p:cNvSpPr>
          <p:nvPr>
            <p:ph type="sldNum" sz="quarter" idx="5"/>
          </p:nvPr>
        </p:nvSpPr>
        <p:spPr/>
        <p:txBody>
          <a:bodyPr/>
          <a:lstStyle/>
          <a:p>
            <a:fld id="{DD96F486-47CB-482B-8386-8F38C75E18F3}" type="slidenum">
              <a:rPr lang="en-US" smtClean="0"/>
              <a:t>26</a:t>
            </a:fld>
            <a:endParaRPr lang="en-US"/>
          </a:p>
        </p:txBody>
      </p:sp>
    </p:spTree>
    <p:extLst>
      <p:ext uri="{BB962C8B-B14F-4D97-AF65-F5344CB8AC3E}">
        <p14:creationId xmlns:p14="http://schemas.microsoft.com/office/powerpoint/2010/main" val="26562579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2023 Annaul Enrollment</a:t>
            </a:r>
          </a:p>
        </p:txBody>
      </p:sp>
      <p:sp>
        <p:nvSpPr>
          <p:cNvPr id="5" name="Slide Number Placeholder 4"/>
          <p:cNvSpPr>
            <a:spLocks noGrp="1"/>
          </p:cNvSpPr>
          <p:nvPr>
            <p:ph type="sldNum" sz="quarter" idx="5"/>
          </p:nvPr>
        </p:nvSpPr>
        <p:spPr/>
        <p:txBody>
          <a:bodyPr/>
          <a:lstStyle/>
          <a:p>
            <a:fld id="{DD96F486-47CB-482B-8386-8F38C75E18F3}" type="slidenum">
              <a:rPr lang="en-US" smtClean="0"/>
              <a:t>27</a:t>
            </a:fld>
            <a:endParaRPr lang="en-US"/>
          </a:p>
        </p:txBody>
      </p:sp>
    </p:spTree>
    <p:extLst>
      <p:ext uri="{BB962C8B-B14F-4D97-AF65-F5344CB8AC3E}">
        <p14:creationId xmlns:p14="http://schemas.microsoft.com/office/powerpoint/2010/main" val="28322577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2023 Annaul Enrollment</a:t>
            </a:r>
          </a:p>
        </p:txBody>
      </p:sp>
      <p:sp>
        <p:nvSpPr>
          <p:cNvPr id="5" name="Slide Number Placeholder 4"/>
          <p:cNvSpPr>
            <a:spLocks noGrp="1"/>
          </p:cNvSpPr>
          <p:nvPr>
            <p:ph type="sldNum" sz="quarter" idx="5"/>
          </p:nvPr>
        </p:nvSpPr>
        <p:spPr/>
        <p:txBody>
          <a:bodyPr/>
          <a:lstStyle/>
          <a:p>
            <a:fld id="{DD96F486-47CB-482B-8386-8F38C75E18F3}" type="slidenum">
              <a:rPr lang="en-US" smtClean="0"/>
              <a:t>28</a:t>
            </a:fld>
            <a:endParaRPr lang="en-US"/>
          </a:p>
        </p:txBody>
      </p:sp>
    </p:spTree>
    <p:extLst>
      <p:ext uri="{BB962C8B-B14F-4D97-AF65-F5344CB8AC3E}">
        <p14:creationId xmlns:p14="http://schemas.microsoft.com/office/powerpoint/2010/main" val="37766266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2023 Annaul Enrollment</a:t>
            </a:r>
          </a:p>
        </p:txBody>
      </p:sp>
      <p:sp>
        <p:nvSpPr>
          <p:cNvPr id="5" name="Slide Number Placeholder 4"/>
          <p:cNvSpPr>
            <a:spLocks noGrp="1"/>
          </p:cNvSpPr>
          <p:nvPr>
            <p:ph type="sldNum" sz="quarter" idx="5"/>
          </p:nvPr>
        </p:nvSpPr>
        <p:spPr/>
        <p:txBody>
          <a:bodyPr/>
          <a:lstStyle/>
          <a:p>
            <a:fld id="{DD96F486-47CB-482B-8386-8F38C75E18F3}" type="slidenum">
              <a:rPr lang="en-US" smtClean="0"/>
              <a:t>29</a:t>
            </a:fld>
            <a:endParaRPr lang="en-US"/>
          </a:p>
        </p:txBody>
      </p:sp>
    </p:spTree>
    <p:extLst>
      <p:ext uri="{BB962C8B-B14F-4D97-AF65-F5344CB8AC3E}">
        <p14:creationId xmlns:p14="http://schemas.microsoft.com/office/powerpoint/2010/main" val="22113793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2023 Annaul Enrollment</a:t>
            </a:r>
          </a:p>
        </p:txBody>
      </p:sp>
      <p:sp>
        <p:nvSpPr>
          <p:cNvPr id="5" name="Slide Number Placeholder 4"/>
          <p:cNvSpPr>
            <a:spLocks noGrp="1"/>
          </p:cNvSpPr>
          <p:nvPr>
            <p:ph type="sldNum" sz="quarter" idx="5"/>
          </p:nvPr>
        </p:nvSpPr>
        <p:spPr/>
        <p:txBody>
          <a:bodyPr/>
          <a:lstStyle/>
          <a:p>
            <a:fld id="{DD96F486-47CB-482B-8386-8F38C75E18F3}" type="slidenum">
              <a:rPr lang="en-US" smtClean="0"/>
              <a:t>30</a:t>
            </a:fld>
            <a:endParaRPr lang="en-US"/>
          </a:p>
        </p:txBody>
      </p:sp>
    </p:spTree>
    <p:extLst>
      <p:ext uri="{BB962C8B-B14F-4D97-AF65-F5344CB8AC3E}">
        <p14:creationId xmlns:p14="http://schemas.microsoft.com/office/powerpoint/2010/main" val="31332963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2023 Annaul Enrollment</a:t>
            </a:r>
          </a:p>
        </p:txBody>
      </p:sp>
      <p:sp>
        <p:nvSpPr>
          <p:cNvPr id="5" name="Slide Number Placeholder 4"/>
          <p:cNvSpPr>
            <a:spLocks noGrp="1"/>
          </p:cNvSpPr>
          <p:nvPr>
            <p:ph type="sldNum" sz="quarter" idx="5"/>
          </p:nvPr>
        </p:nvSpPr>
        <p:spPr/>
        <p:txBody>
          <a:bodyPr/>
          <a:lstStyle/>
          <a:p>
            <a:fld id="{DD96F486-47CB-482B-8386-8F38C75E18F3}" type="slidenum">
              <a:rPr lang="en-US" smtClean="0"/>
              <a:t>31</a:t>
            </a:fld>
            <a:endParaRPr lang="en-US"/>
          </a:p>
        </p:txBody>
      </p:sp>
    </p:spTree>
    <p:extLst>
      <p:ext uri="{BB962C8B-B14F-4D97-AF65-F5344CB8AC3E}">
        <p14:creationId xmlns:p14="http://schemas.microsoft.com/office/powerpoint/2010/main" val="7103822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2023 Annaul Enrollment</a:t>
            </a:r>
          </a:p>
        </p:txBody>
      </p:sp>
      <p:sp>
        <p:nvSpPr>
          <p:cNvPr id="5" name="Slide Number Placeholder 4"/>
          <p:cNvSpPr>
            <a:spLocks noGrp="1"/>
          </p:cNvSpPr>
          <p:nvPr>
            <p:ph type="sldNum" sz="quarter" idx="5"/>
          </p:nvPr>
        </p:nvSpPr>
        <p:spPr/>
        <p:txBody>
          <a:bodyPr/>
          <a:lstStyle/>
          <a:p>
            <a:fld id="{DD96F486-47CB-482B-8386-8F38C75E18F3}" type="slidenum">
              <a:rPr lang="en-US" smtClean="0"/>
              <a:t>32</a:t>
            </a:fld>
            <a:endParaRPr lang="en-US"/>
          </a:p>
        </p:txBody>
      </p:sp>
    </p:spTree>
    <p:extLst>
      <p:ext uri="{BB962C8B-B14F-4D97-AF65-F5344CB8AC3E}">
        <p14:creationId xmlns:p14="http://schemas.microsoft.com/office/powerpoint/2010/main" val="3441403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2023 Annaul Enrollment</a:t>
            </a:r>
          </a:p>
        </p:txBody>
      </p:sp>
      <p:sp>
        <p:nvSpPr>
          <p:cNvPr id="5" name="Slide Number Placeholder 4"/>
          <p:cNvSpPr>
            <a:spLocks noGrp="1"/>
          </p:cNvSpPr>
          <p:nvPr>
            <p:ph type="sldNum" sz="quarter" idx="5"/>
          </p:nvPr>
        </p:nvSpPr>
        <p:spPr/>
        <p:txBody>
          <a:bodyPr/>
          <a:lstStyle/>
          <a:p>
            <a:fld id="{DD96F486-47CB-482B-8386-8F38C75E18F3}" type="slidenum">
              <a:rPr lang="en-US" smtClean="0"/>
              <a:t>33</a:t>
            </a:fld>
            <a:endParaRPr lang="en-US"/>
          </a:p>
        </p:txBody>
      </p:sp>
    </p:spTree>
    <p:extLst>
      <p:ext uri="{BB962C8B-B14F-4D97-AF65-F5344CB8AC3E}">
        <p14:creationId xmlns:p14="http://schemas.microsoft.com/office/powerpoint/2010/main" val="1468010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2023 Annaul Enrollment</a:t>
            </a:r>
          </a:p>
        </p:txBody>
      </p:sp>
      <p:sp>
        <p:nvSpPr>
          <p:cNvPr id="5" name="Slide Number Placeholder 4"/>
          <p:cNvSpPr>
            <a:spLocks noGrp="1"/>
          </p:cNvSpPr>
          <p:nvPr>
            <p:ph type="sldNum" sz="quarter" idx="5"/>
          </p:nvPr>
        </p:nvSpPr>
        <p:spPr/>
        <p:txBody>
          <a:bodyPr/>
          <a:lstStyle/>
          <a:p>
            <a:fld id="{DD96F486-47CB-482B-8386-8F38C75E18F3}" type="slidenum">
              <a:rPr lang="en-US" smtClean="0"/>
              <a:t>7</a:t>
            </a:fld>
            <a:endParaRPr lang="en-US"/>
          </a:p>
        </p:txBody>
      </p:sp>
    </p:spTree>
    <p:extLst>
      <p:ext uri="{BB962C8B-B14F-4D97-AF65-F5344CB8AC3E}">
        <p14:creationId xmlns:p14="http://schemas.microsoft.com/office/powerpoint/2010/main" val="3660965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2023 Annaul Enrollment</a:t>
            </a:r>
          </a:p>
        </p:txBody>
      </p:sp>
      <p:sp>
        <p:nvSpPr>
          <p:cNvPr id="5" name="Slide Number Placeholder 4"/>
          <p:cNvSpPr>
            <a:spLocks noGrp="1"/>
          </p:cNvSpPr>
          <p:nvPr>
            <p:ph type="sldNum" sz="quarter" idx="5"/>
          </p:nvPr>
        </p:nvSpPr>
        <p:spPr/>
        <p:txBody>
          <a:bodyPr/>
          <a:lstStyle/>
          <a:p>
            <a:fld id="{DD96F486-47CB-482B-8386-8F38C75E18F3}" type="slidenum">
              <a:rPr lang="en-US" smtClean="0"/>
              <a:t>8</a:t>
            </a:fld>
            <a:endParaRPr lang="en-US"/>
          </a:p>
        </p:txBody>
      </p:sp>
    </p:spTree>
    <p:extLst>
      <p:ext uri="{BB962C8B-B14F-4D97-AF65-F5344CB8AC3E}">
        <p14:creationId xmlns:p14="http://schemas.microsoft.com/office/powerpoint/2010/main" val="4189347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2023 Annaul Enrollment</a:t>
            </a:r>
          </a:p>
        </p:txBody>
      </p:sp>
      <p:sp>
        <p:nvSpPr>
          <p:cNvPr id="5" name="Slide Number Placeholder 4"/>
          <p:cNvSpPr>
            <a:spLocks noGrp="1"/>
          </p:cNvSpPr>
          <p:nvPr>
            <p:ph type="sldNum" sz="quarter" idx="5"/>
          </p:nvPr>
        </p:nvSpPr>
        <p:spPr/>
        <p:txBody>
          <a:bodyPr/>
          <a:lstStyle/>
          <a:p>
            <a:fld id="{DD96F486-47CB-482B-8386-8F38C75E18F3}" type="slidenum">
              <a:rPr lang="en-US" smtClean="0"/>
              <a:t>9</a:t>
            </a:fld>
            <a:endParaRPr lang="en-US"/>
          </a:p>
        </p:txBody>
      </p:sp>
    </p:spTree>
    <p:extLst>
      <p:ext uri="{BB962C8B-B14F-4D97-AF65-F5344CB8AC3E}">
        <p14:creationId xmlns:p14="http://schemas.microsoft.com/office/powerpoint/2010/main" val="1812987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2023 Annaul Enrollment</a:t>
            </a:r>
          </a:p>
        </p:txBody>
      </p:sp>
      <p:sp>
        <p:nvSpPr>
          <p:cNvPr id="5" name="Slide Number Placeholder 4"/>
          <p:cNvSpPr>
            <a:spLocks noGrp="1"/>
          </p:cNvSpPr>
          <p:nvPr>
            <p:ph type="sldNum" sz="quarter" idx="5"/>
          </p:nvPr>
        </p:nvSpPr>
        <p:spPr/>
        <p:txBody>
          <a:bodyPr/>
          <a:lstStyle/>
          <a:p>
            <a:fld id="{DD96F486-47CB-482B-8386-8F38C75E18F3}" type="slidenum">
              <a:rPr lang="en-US" smtClean="0"/>
              <a:t>10</a:t>
            </a:fld>
            <a:endParaRPr lang="en-US"/>
          </a:p>
        </p:txBody>
      </p:sp>
    </p:spTree>
    <p:extLst>
      <p:ext uri="{BB962C8B-B14F-4D97-AF65-F5344CB8AC3E}">
        <p14:creationId xmlns:p14="http://schemas.microsoft.com/office/powerpoint/2010/main" val="2242016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2023 Annaul Enrollment</a:t>
            </a:r>
          </a:p>
        </p:txBody>
      </p:sp>
      <p:sp>
        <p:nvSpPr>
          <p:cNvPr id="5" name="Slide Number Placeholder 4"/>
          <p:cNvSpPr>
            <a:spLocks noGrp="1"/>
          </p:cNvSpPr>
          <p:nvPr>
            <p:ph type="sldNum" sz="quarter" idx="5"/>
          </p:nvPr>
        </p:nvSpPr>
        <p:spPr/>
        <p:txBody>
          <a:bodyPr/>
          <a:lstStyle/>
          <a:p>
            <a:fld id="{DD96F486-47CB-482B-8386-8F38C75E18F3}" type="slidenum">
              <a:rPr lang="en-US" smtClean="0"/>
              <a:t>11</a:t>
            </a:fld>
            <a:endParaRPr lang="en-US"/>
          </a:p>
        </p:txBody>
      </p:sp>
    </p:spTree>
    <p:extLst>
      <p:ext uri="{BB962C8B-B14F-4D97-AF65-F5344CB8AC3E}">
        <p14:creationId xmlns:p14="http://schemas.microsoft.com/office/powerpoint/2010/main" val="624285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2023 Annaul Enrollment</a:t>
            </a:r>
          </a:p>
        </p:txBody>
      </p:sp>
      <p:sp>
        <p:nvSpPr>
          <p:cNvPr id="5" name="Slide Number Placeholder 4"/>
          <p:cNvSpPr>
            <a:spLocks noGrp="1"/>
          </p:cNvSpPr>
          <p:nvPr>
            <p:ph type="sldNum" sz="quarter" idx="5"/>
          </p:nvPr>
        </p:nvSpPr>
        <p:spPr/>
        <p:txBody>
          <a:bodyPr/>
          <a:lstStyle/>
          <a:p>
            <a:fld id="{DD96F486-47CB-482B-8386-8F38C75E18F3}" type="slidenum">
              <a:rPr lang="en-US" smtClean="0"/>
              <a:t>12</a:t>
            </a:fld>
            <a:endParaRPr lang="en-US"/>
          </a:p>
        </p:txBody>
      </p:sp>
    </p:spTree>
    <p:extLst>
      <p:ext uri="{BB962C8B-B14F-4D97-AF65-F5344CB8AC3E}">
        <p14:creationId xmlns:p14="http://schemas.microsoft.com/office/powerpoint/2010/main" val="1907744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2023 Annaul Enrollment</a:t>
            </a:r>
          </a:p>
        </p:txBody>
      </p:sp>
      <p:sp>
        <p:nvSpPr>
          <p:cNvPr id="5" name="Slide Number Placeholder 4"/>
          <p:cNvSpPr>
            <a:spLocks noGrp="1"/>
          </p:cNvSpPr>
          <p:nvPr>
            <p:ph type="sldNum" sz="quarter" idx="5"/>
          </p:nvPr>
        </p:nvSpPr>
        <p:spPr/>
        <p:txBody>
          <a:bodyPr/>
          <a:lstStyle/>
          <a:p>
            <a:fld id="{DD96F486-47CB-482B-8386-8F38C75E18F3}" type="slidenum">
              <a:rPr lang="en-US" smtClean="0"/>
              <a:t>13</a:t>
            </a:fld>
            <a:endParaRPr lang="en-US"/>
          </a:p>
        </p:txBody>
      </p:sp>
    </p:spTree>
    <p:extLst>
      <p:ext uri="{BB962C8B-B14F-4D97-AF65-F5344CB8AC3E}">
        <p14:creationId xmlns:p14="http://schemas.microsoft.com/office/powerpoint/2010/main" val="15136268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E296729-F8F0-F644-A7CA-E981330DE0F0}"/>
              </a:ext>
            </a:extLst>
          </p:cNvPr>
          <p:cNvPicPr>
            <a:picLocks/>
          </p:cNvPicPr>
          <p:nvPr userDrawn="1"/>
        </p:nvPicPr>
        <p:blipFill>
          <a:blip r:embed="rId3"/>
          <a:srcRect/>
          <a:stretch/>
        </p:blipFill>
        <p:spPr>
          <a:xfrm>
            <a:off x="0" y="0"/>
            <a:ext cx="9144000" cy="5148072"/>
          </a:xfrm>
          <a:prstGeom prst="rect">
            <a:avLst/>
          </a:prstGeom>
        </p:spPr>
      </p:pic>
      <p:pic>
        <p:nvPicPr>
          <p:cNvPr id="8" name="Picture 7">
            <a:extLst>
              <a:ext uri="{FF2B5EF4-FFF2-40B4-BE49-F238E27FC236}">
                <a16:creationId xmlns:a16="http://schemas.microsoft.com/office/drawing/2014/main" id="{C0C8AC62-7FA0-7C4A-A150-5DDCB4FF5A28}"/>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7248571" y="4490771"/>
            <a:ext cx="1645920" cy="425386"/>
          </a:xfrm>
          <a:prstGeom prst="rect">
            <a:avLst/>
          </a:prstGeom>
        </p:spPr>
      </p:pic>
      <p:sp>
        <p:nvSpPr>
          <p:cNvPr id="9" name="Rectangle 8">
            <a:extLst>
              <a:ext uri="{FF2B5EF4-FFF2-40B4-BE49-F238E27FC236}">
                <a16:creationId xmlns:a16="http://schemas.microsoft.com/office/drawing/2014/main" id="{5622F5B9-E8AE-5E4A-9FEC-3BADFF3419CC}"/>
              </a:ext>
            </a:extLst>
          </p:cNvPr>
          <p:cNvSpPr/>
          <p:nvPr userDrawn="1"/>
        </p:nvSpPr>
        <p:spPr>
          <a:xfrm>
            <a:off x="0" y="0"/>
            <a:ext cx="139775" cy="5143499"/>
          </a:xfrm>
          <a:prstGeom prst="rect">
            <a:avLst/>
          </a:prstGeom>
          <a:solidFill>
            <a:srgbClr val="38C6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32382" y="2411188"/>
            <a:ext cx="7930038" cy="1241822"/>
          </a:xfrm>
        </p:spPr>
        <p:txBody>
          <a:bodyPr>
            <a:normAutofit/>
          </a:bodyPr>
          <a:lstStyle>
            <a:lvl1pPr marL="0" indent="0" algn="l">
              <a:buNone/>
              <a:defRPr sz="14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249509" y="4566542"/>
            <a:ext cx="2057400" cy="273844"/>
          </a:xfrm>
          <a:prstGeom prst="rect">
            <a:avLst/>
          </a:prstGeom>
        </p:spPr>
        <p:txBody>
          <a:bodyPr/>
          <a:lstStyle>
            <a:lvl1pPr>
              <a:defRPr sz="1050">
                <a:solidFill>
                  <a:schemeClr val="bg2">
                    <a:lumMod val="50000"/>
                  </a:schemeClr>
                </a:solidFill>
              </a:defRPr>
            </a:lvl1pPr>
          </a:lstStyle>
          <a:p>
            <a:endParaRPr lang="en-US" dirty="0"/>
          </a:p>
        </p:txBody>
      </p:sp>
      <p:sp>
        <p:nvSpPr>
          <p:cNvPr id="14" name="Title 13">
            <a:extLst>
              <a:ext uri="{FF2B5EF4-FFF2-40B4-BE49-F238E27FC236}">
                <a16:creationId xmlns:a16="http://schemas.microsoft.com/office/drawing/2014/main" id="{DEF26EBB-8E7B-D146-A34C-3C1CEB98AF5C}"/>
              </a:ext>
            </a:extLst>
          </p:cNvPr>
          <p:cNvSpPr>
            <a:spLocks noGrp="1"/>
          </p:cNvSpPr>
          <p:nvPr>
            <p:ph type="title"/>
          </p:nvPr>
        </p:nvSpPr>
        <p:spPr>
          <a:xfrm>
            <a:off x="606981" y="1106872"/>
            <a:ext cx="7930038" cy="1259182"/>
          </a:xfrm>
        </p:spPr>
        <p:txBody>
          <a:bodyPr anchor="b">
            <a:noAutofit/>
          </a:bodyPr>
          <a:lstStyle>
            <a:lvl1pPr>
              <a:defRPr sz="3200" b="1" i="0">
                <a:latin typeface="Arial Black" panose="020B0604020202020204" pitchFamily="34" charset="0"/>
                <a:cs typeface="Arial Black" panose="020B0604020202020204" pitchFamily="34" charset="0"/>
              </a:defRPr>
            </a:lvl1pPr>
          </a:lstStyle>
          <a:p>
            <a:r>
              <a:rPr lang="en-US"/>
              <a:t>Click to edit Master title style</a:t>
            </a:r>
            <a:endParaRPr lang="en-US" dirty="0"/>
          </a:p>
        </p:txBody>
      </p:sp>
      <p:sp>
        <p:nvSpPr>
          <p:cNvPr id="10" name="Rectangle 9">
            <a:extLst>
              <a:ext uri="{FF2B5EF4-FFF2-40B4-BE49-F238E27FC236}">
                <a16:creationId xmlns:a16="http://schemas.microsoft.com/office/drawing/2014/main" id="{043F06DF-BB04-9045-8705-DC28E84E80BB}"/>
              </a:ext>
            </a:extLst>
          </p:cNvPr>
          <p:cNvSpPr/>
          <p:nvPr userDrawn="1"/>
        </p:nvSpPr>
        <p:spPr>
          <a:xfrm>
            <a:off x="317452" y="4916157"/>
            <a:ext cx="2976902" cy="184666"/>
          </a:xfrm>
          <a:prstGeom prst="rect">
            <a:avLst/>
          </a:prstGeom>
        </p:spPr>
        <p:txBody>
          <a:bodyPr wrap="square" lIns="0">
            <a:spAutoFit/>
          </a:bodyPr>
          <a:lstStyle/>
          <a:p>
            <a:r>
              <a:rPr lang="en-US" sz="600" dirty="0">
                <a:solidFill>
                  <a:schemeClr val="bg1">
                    <a:lumMod val="50000"/>
                  </a:schemeClr>
                </a:solidFill>
                <a:latin typeface="Arial" panose="020B0604020202020204" pitchFamily="34" charset="0"/>
                <a:cs typeface="Arial" panose="020B0604020202020204" pitchFamily="34" charset="0"/>
              </a:rPr>
              <a:t>© 2020 Lumen Technologies, LLC. All Rights Reserved. </a:t>
            </a:r>
          </a:p>
        </p:txBody>
      </p:sp>
    </p:spTree>
    <p:custDataLst>
      <p:tags r:id="rId1"/>
    </p:custDataLst>
    <p:extLst>
      <p:ext uri="{BB962C8B-B14F-4D97-AF65-F5344CB8AC3E}">
        <p14:creationId xmlns:p14="http://schemas.microsoft.com/office/powerpoint/2010/main" val="4060964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1"/>
            <a:ext cx="8229600" cy="617934"/>
          </a:xfrm>
        </p:spPr>
        <p:txBody>
          <a:bodyPr/>
          <a:lstStyle/>
          <a:p>
            <a:r>
              <a:rPr lang="en-US"/>
              <a:t>Click to edit Master title style</a:t>
            </a:r>
            <a:endParaRPr lang="en-US" dirty="0"/>
          </a:p>
        </p:txBody>
      </p:sp>
      <p:sp>
        <p:nvSpPr>
          <p:cNvPr id="3" name="Text Placeholder 2"/>
          <p:cNvSpPr>
            <a:spLocks noGrp="1"/>
          </p:cNvSpPr>
          <p:nvPr>
            <p:ph type="body" idx="1"/>
          </p:nvPr>
        </p:nvSpPr>
        <p:spPr>
          <a:xfrm>
            <a:off x="457200" y="102103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55657"/>
            <a:ext cx="3868340" cy="2986590"/>
          </a:xfrm>
        </p:spPr>
        <p:txBody>
          <a:body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4799409" y="102103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99409" y="1655658"/>
            <a:ext cx="3887391" cy="2986590"/>
          </a:xfrm>
        </p:spPr>
        <p:txBody>
          <a:bodyPr/>
          <a:lstStyle/>
          <a:p>
            <a:pPr lvl="0"/>
            <a:r>
              <a:rPr lang="en-US"/>
              <a:t>Click to edit Master text styles</a:t>
            </a:r>
          </a:p>
          <a:p>
            <a:pPr lvl="1"/>
            <a:r>
              <a:rPr lang="en-US"/>
              <a:t>Second level</a:t>
            </a:r>
          </a:p>
          <a:p>
            <a:pPr lvl="2"/>
            <a:r>
              <a:rPr lang="en-US"/>
              <a:t>Third level</a:t>
            </a:r>
          </a:p>
        </p:txBody>
      </p:sp>
      <p:sp>
        <p:nvSpPr>
          <p:cNvPr id="9" name="Slide Number Placeholder 8"/>
          <p:cNvSpPr>
            <a:spLocks noGrp="1"/>
          </p:cNvSpPr>
          <p:nvPr>
            <p:ph type="sldNum" sz="quarter" idx="12"/>
          </p:nvPr>
        </p:nvSpPr>
        <p:spPr>
          <a:xfrm>
            <a:off x="93391" y="4769238"/>
            <a:ext cx="397262" cy="273844"/>
          </a:xfrm>
          <a:prstGeom prst="rect">
            <a:avLst/>
          </a:prstGeom>
        </p:spPr>
        <p:txBody>
          <a:bodyPr/>
          <a:lstStyle/>
          <a:p>
            <a:fld id="{16AF6406-B3F2-AD48-99A2-24C88CF40A2E}" type="slidenum">
              <a:rPr lang="en-US" smtClean="0"/>
              <a:t>‹#›</a:t>
            </a:fld>
            <a:endParaRPr lang="en-US"/>
          </a:p>
        </p:txBody>
      </p:sp>
    </p:spTree>
    <p:extLst>
      <p:ext uri="{BB962C8B-B14F-4D97-AF65-F5344CB8AC3E}">
        <p14:creationId xmlns:p14="http://schemas.microsoft.com/office/powerpoint/2010/main" val="549510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a:xfrm>
            <a:off x="93391" y="4769238"/>
            <a:ext cx="397262" cy="273844"/>
          </a:xfrm>
          <a:prstGeom prst="rect">
            <a:avLst/>
          </a:prstGeom>
        </p:spPr>
        <p:txBody>
          <a:bodyPr/>
          <a:lstStyle/>
          <a:p>
            <a:fld id="{16AF6406-B3F2-AD48-99A2-24C88CF40A2E}" type="slidenum">
              <a:rPr lang="en-US" smtClean="0"/>
              <a:t>‹#›</a:t>
            </a:fld>
            <a:endParaRPr lang="en-US"/>
          </a:p>
        </p:txBody>
      </p:sp>
    </p:spTree>
    <p:extLst>
      <p:ext uri="{BB962C8B-B14F-4D97-AF65-F5344CB8AC3E}">
        <p14:creationId xmlns:p14="http://schemas.microsoft.com/office/powerpoint/2010/main" val="1278191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3391" y="4769238"/>
            <a:ext cx="397262" cy="273844"/>
          </a:xfrm>
          <a:prstGeom prst="rect">
            <a:avLst/>
          </a:prstGeom>
        </p:spPr>
        <p:txBody>
          <a:bodyPr/>
          <a:lstStyle/>
          <a:p>
            <a:fld id="{16AF6406-B3F2-AD48-99A2-24C88CF40A2E}" type="slidenum">
              <a:rPr lang="en-US" smtClean="0"/>
              <a:t>‹#›</a:t>
            </a:fld>
            <a:endParaRPr lang="en-US"/>
          </a:p>
        </p:txBody>
      </p:sp>
    </p:spTree>
    <p:extLst>
      <p:ext uri="{BB962C8B-B14F-4D97-AF65-F5344CB8AC3E}">
        <p14:creationId xmlns:p14="http://schemas.microsoft.com/office/powerpoint/2010/main" val="23583625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68342" y="4784228"/>
            <a:ext cx="397262" cy="273844"/>
          </a:xfrm>
          <a:prstGeom prst="rect">
            <a:avLst/>
          </a:prstGeom>
        </p:spPr>
        <p:txBody>
          <a:bodyPr/>
          <a:lstStyle/>
          <a:p>
            <a:fld id="{16AF6406-B3F2-AD48-99A2-24C88CF40A2E}" type="slidenum">
              <a:rPr lang="en-US" smtClean="0"/>
              <a:t>‹#›</a:t>
            </a:fld>
            <a:endParaRPr lang="en-US"/>
          </a:p>
        </p:txBody>
      </p:sp>
      <p:sp>
        <p:nvSpPr>
          <p:cNvPr id="3" name="Rectangle 2">
            <a:extLst>
              <a:ext uri="{FF2B5EF4-FFF2-40B4-BE49-F238E27FC236}">
                <a16:creationId xmlns:a16="http://schemas.microsoft.com/office/drawing/2014/main" id="{7E1DC3B6-45A0-8242-92C8-3ECAB27A2DA8}"/>
              </a:ext>
            </a:extLst>
          </p:cNvPr>
          <p:cNvSpPr/>
          <p:nvPr userDrawn="1"/>
        </p:nvSpPr>
        <p:spPr>
          <a:xfrm>
            <a:off x="0" y="0"/>
            <a:ext cx="9144000" cy="1858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5" name="Rectangle 4">
            <a:extLst>
              <a:ext uri="{FF2B5EF4-FFF2-40B4-BE49-F238E27FC236}">
                <a16:creationId xmlns:a16="http://schemas.microsoft.com/office/drawing/2014/main" id="{13DC30AD-B46C-2D47-8898-A25FD2603CE9}"/>
              </a:ext>
            </a:extLst>
          </p:cNvPr>
          <p:cNvSpPr/>
          <p:nvPr userDrawn="1"/>
        </p:nvSpPr>
        <p:spPr>
          <a:xfrm>
            <a:off x="1" y="0"/>
            <a:ext cx="224852"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6" name="Title 1">
            <a:extLst>
              <a:ext uri="{FF2B5EF4-FFF2-40B4-BE49-F238E27FC236}">
                <a16:creationId xmlns:a16="http://schemas.microsoft.com/office/drawing/2014/main" id="{3156A892-D42B-F94C-A306-4A6E49A13A1E}"/>
              </a:ext>
            </a:extLst>
          </p:cNvPr>
          <p:cNvSpPr>
            <a:spLocks noGrp="1"/>
          </p:cNvSpPr>
          <p:nvPr>
            <p:ph type="title"/>
          </p:nvPr>
        </p:nvSpPr>
        <p:spPr>
          <a:xfrm>
            <a:off x="457200" y="365760"/>
            <a:ext cx="8229600" cy="626222"/>
          </a:xfrm>
        </p:spPr>
        <p:txBody>
          <a:bodyPr/>
          <a:lstStyle/>
          <a:p>
            <a:r>
              <a:rPr lang="en-US"/>
              <a:t>Click to edit Master title style</a:t>
            </a:r>
            <a:endParaRPr lang="en-US" dirty="0"/>
          </a:p>
        </p:txBody>
      </p:sp>
    </p:spTree>
    <p:extLst>
      <p:ext uri="{BB962C8B-B14F-4D97-AF65-F5344CB8AC3E}">
        <p14:creationId xmlns:p14="http://schemas.microsoft.com/office/powerpoint/2010/main" val="29945216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8217DD6-7104-014F-8F28-477049DAA9E3}"/>
              </a:ext>
            </a:extLst>
          </p:cNvPr>
          <p:cNvSpPr/>
          <p:nvPr userDrawn="1"/>
        </p:nvSpPr>
        <p:spPr>
          <a:xfrm>
            <a:off x="0" y="0"/>
            <a:ext cx="3762531"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4119738" y="936885"/>
            <a:ext cx="4629150" cy="3470946"/>
          </a:xfrm>
        </p:spPr>
        <p:txBody>
          <a:bodyPr>
            <a:normAutofit/>
          </a:bodyPr>
          <a:lstStyle>
            <a:lvl1pPr>
              <a:defRPr sz="1600"/>
            </a:lvl1pPr>
            <a:lvl2pPr>
              <a:defRPr sz="1400"/>
            </a:lvl2pPr>
            <a:lvl3pPr>
              <a:defRPr sz="1400"/>
            </a:lvl3pPr>
            <a:lvl4pPr>
              <a:defRPr sz="1400"/>
            </a:lvl4pPr>
            <a:lvl5pPr>
              <a:defRPr sz="1400"/>
            </a:lvl5pPr>
            <a:lvl6pPr>
              <a:defRPr sz="1500"/>
            </a:lvl6pPr>
            <a:lvl7pPr>
              <a:defRPr sz="1500"/>
            </a:lvl7pPr>
            <a:lvl8pPr>
              <a:defRPr sz="1500"/>
            </a:lvl8pPr>
            <a:lvl9pPr>
              <a:defRPr sz="1500"/>
            </a:lvl9pPr>
          </a:lstStyle>
          <a:p>
            <a:pPr lvl="0"/>
            <a:r>
              <a:rPr lang="en-US"/>
              <a:t>Click to edit Master text styles</a:t>
            </a:r>
          </a:p>
        </p:txBody>
      </p:sp>
      <p:sp>
        <p:nvSpPr>
          <p:cNvPr id="4" name="Text Placeholder 3"/>
          <p:cNvSpPr>
            <a:spLocks noGrp="1"/>
          </p:cNvSpPr>
          <p:nvPr>
            <p:ph type="body" sz="half" idx="2"/>
          </p:nvPr>
        </p:nvSpPr>
        <p:spPr>
          <a:xfrm>
            <a:off x="629841" y="1885950"/>
            <a:ext cx="2949178" cy="2515791"/>
          </a:xfrm>
        </p:spPr>
        <p:txBody>
          <a:bodyPr>
            <a:normAutofit/>
          </a:bodyPr>
          <a:lstStyle>
            <a:lvl1pPr marL="120650" indent="-120650">
              <a:buClr>
                <a:schemeClr val="tx1"/>
              </a:buClr>
              <a:buFont typeface="Arial" panose="020B0604020202020204" pitchFamily="34" charset="0"/>
              <a:buChar char="•"/>
              <a:tabLst/>
              <a:defRPr sz="1600"/>
            </a:lvl1pPr>
            <a:lvl2pPr marL="233363" indent="-112713">
              <a:buFont typeface="Monaco" pitchFamily="2" charset="77"/>
              <a:buChar char="⎻"/>
              <a:tabLst/>
              <a:defRPr sz="1400"/>
            </a:lvl2pPr>
            <a:lvl3pPr marL="347663" indent="-114300">
              <a:buFont typeface="Arial" panose="020B0604020202020204" pitchFamily="34" charset="0"/>
              <a:buChar char="•"/>
              <a:tabLst/>
              <a:defRPr sz="14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a:p>
            <a:pPr lvl="1"/>
            <a:r>
              <a:rPr lang="en-US"/>
              <a:t>Second level</a:t>
            </a:r>
          </a:p>
          <a:p>
            <a:pPr lvl="2"/>
            <a:r>
              <a:rPr lang="en-US"/>
              <a:t>Third level</a:t>
            </a:r>
          </a:p>
        </p:txBody>
      </p:sp>
      <p:sp>
        <p:nvSpPr>
          <p:cNvPr id="7" name="Slide Number Placeholder 6"/>
          <p:cNvSpPr>
            <a:spLocks noGrp="1"/>
          </p:cNvSpPr>
          <p:nvPr>
            <p:ph type="sldNum" sz="quarter" idx="12"/>
          </p:nvPr>
        </p:nvSpPr>
        <p:spPr>
          <a:xfrm>
            <a:off x="93391" y="4769238"/>
            <a:ext cx="397262" cy="273844"/>
          </a:xfrm>
          <a:prstGeom prst="rect">
            <a:avLst/>
          </a:prstGeom>
        </p:spPr>
        <p:txBody>
          <a:bodyPr/>
          <a:lstStyle>
            <a:lvl1pPr>
              <a:defRPr>
                <a:solidFill>
                  <a:schemeClr val="bg1"/>
                </a:solidFill>
              </a:defRPr>
            </a:lvl1pPr>
          </a:lstStyle>
          <a:p>
            <a:fld id="{16AF6406-B3F2-AD48-99A2-24C88CF40A2E}" type="slidenum">
              <a:rPr lang="en-US" smtClean="0"/>
              <a:pPr/>
              <a:t>‹#›</a:t>
            </a:fld>
            <a:endParaRPr lang="en-US"/>
          </a:p>
        </p:txBody>
      </p:sp>
      <p:sp>
        <p:nvSpPr>
          <p:cNvPr id="9" name="Rectangle 8">
            <a:extLst>
              <a:ext uri="{FF2B5EF4-FFF2-40B4-BE49-F238E27FC236}">
                <a16:creationId xmlns:a16="http://schemas.microsoft.com/office/drawing/2014/main" id="{EEA91F93-C01C-3B40-83BD-D7131A565B4B}"/>
              </a:ext>
            </a:extLst>
          </p:cNvPr>
          <p:cNvSpPr/>
          <p:nvPr userDrawn="1"/>
        </p:nvSpPr>
        <p:spPr>
          <a:xfrm>
            <a:off x="3762531" y="0"/>
            <a:ext cx="5381469" cy="277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6BEE385D-A04C-384D-B8EE-DB7785726ABC}"/>
              </a:ext>
            </a:extLst>
          </p:cNvPr>
          <p:cNvSpPr>
            <a:spLocks noGrp="1"/>
          </p:cNvSpPr>
          <p:nvPr>
            <p:ph type="body" sz="quarter" idx="13"/>
          </p:nvPr>
        </p:nvSpPr>
        <p:spPr>
          <a:xfrm>
            <a:off x="630238" y="1543050"/>
            <a:ext cx="2949575" cy="268288"/>
          </a:xfrm>
        </p:spPr>
        <p:txBody>
          <a:bodyPr/>
          <a:lstStyle>
            <a:lvl1pPr marL="0" indent="0">
              <a:buFontTx/>
              <a:buNone/>
              <a:defRPr/>
            </a:lvl1pPr>
          </a:lstStyle>
          <a:p>
            <a:pPr lvl="0"/>
            <a:r>
              <a:rPr lang="en-US"/>
              <a:t>Click to edit Master text styles</a:t>
            </a:r>
          </a:p>
        </p:txBody>
      </p:sp>
      <p:sp>
        <p:nvSpPr>
          <p:cNvPr id="10" name="Rectangle 9">
            <a:extLst>
              <a:ext uri="{FF2B5EF4-FFF2-40B4-BE49-F238E27FC236}">
                <a16:creationId xmlns:a16="http://schemas.microsoft.com/office/drawing/2014/main" id="{60D09CA6-8E1B-9A49-AD55-A9E640A55953}"/>
              </a:ext>
            </a:extLst>
          </p:cNvPr>
          <p:cNvSpPr/>
          <p:nvPr userDrawn="1"/>
        </p:nvSpPr>
        <p:spPr>
          <a:xfrm>
            <a:off x="662226" y="4837784"/>
            <a:ext cx="2976902" cy="184666"/>
          </a:xfrm>
          <a:prstGeom prst="rect">
            <a:avLst/>
          </a:prstGeom>
        </p:spPr>
        <p:txBody>
          <a:bodyPr wrap="square" lIns="0">
            <a:spAutoFit/>
          </a:bodyPr>
          <a:lstStyle/>
          <a:p>
            <a:r>
              <a:rPr lang="en-US" sz="600" dirty="0">
                <a:solidFill>
                  <a:schemeClr val="tx1">
                    <a:lumMod val="95000"/>
                    <a:lumOff val="5000"/>
                  </a:schemeClr>
                </a:solidFill>
                <a:latin typeface="Arial" panose="020B0604020202020204" pitchFamily="34" charset="0"/>
                <a:cs typeface="Arial" panose="020B0604020202020204" pitchFamily="34" charset="0"/>
              </a:rPr>
              <a:t>© 2020 Lumen Technologies, LLC. All Rights Reserved. </a:t>
            </a:r>
          </a:p>
        </p:txBody>
      </p:sp>
    </p:spTree>
    <p:extLst>
      <p:ext uri="{BB962C8B-B14F-4D97-AF65-F5344CB8AC3E}">
        <p14:creationId xmlns:p14="http://schemas.microsoft.com/office/powerpoint/2010/main" val="15427748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Chart Placeholder 10">
            <a:extLst>
              <a:ext uri="{FF2B5EF4-FFF2-40B4-BE49-F238E27FC236}">
                <a16:creationId xmlns:a16="http://schemas.microsoft.com/office/drawing/2014/main" id="{2E83CD8B-8BEE-8D48-AE97-E2F3695C91B3}"/>
              </a:ext>
            </a:extLst>
          </p:cNvPr>
          <p:cNvSpPr>
            <a:spLocks noGrp="1"/>
          </p:cNvSpPr>
          <p:nvPr>
            <p:ph type="chart" sz="quarter" idx="13" hasCustomPrompt="1"/>
          </p:nvPr>
        </p:nvSpPr>
        <p:spPr>
          <a:xfrm>
            <a:off x="3887391" y="738587"/>
            <a:ext cx="4626768" cy="3663154"/>
          </a:xfrm>
        </p:spPr>
        <p:txBody>
          <a:bodyPr/>
          <a:lstStyle>
            <a:lvl1pPr marL="0" marR="0" indent="0" algn="l" defTabSz="685800" rtl="0" eaLnBrk="1" fontAlgn="auto" latinLnBrk="0" hangingPunct="1">
              <a:lnSpc>
                <a:spcPct val="90000"/>
              </a:lnSpc>
              <a:spcBef>
                <a:spcPts val="750"/>
              </a:spcBef>
              <a:spcAft>
                <a:spcPts val="0"/>
              </a:spcAft>
              <a:buClr>
                <a:schemeClr val="accent3"/>
              </a:buClr>
              <a:buSzPct val="100000"/>
              <a:buFontTx/>
              <a:buNone/>
              <a:tabLst/>
              <a:defRPr/>
            </a:lvl1pPr>
          </a:lstStyle>
          <a:p>
            <a:pPr marL="171450" marR="0" lvl="0" indent="-171450" algn="l" defTabSz="685800" rtl="0" eaLnBrk="1" fontAlgn="auto" latinLnBrk="0" hangingPunct="1">
              <a:lnSpc>
                <a:spcPct val="90000"/>
              </a:lnSpc>
              <a:spcBef>
                <a:spcPts val="750"/>
              </a:spcBef>
              <a:spcAft>
                <a:spcPts val="0"/>
              </a:spcAft>
              <a:buClr>
                <a:schemeClr val="accent3"/>
              </a:buClr>
              <a:buSzPct val="100000"/>
              <a:buFont typeface="Arial" panose="020B0604020202020204" pitchFamily="34" charset="0"/>
              <a:buChar char="•"/>
              <a:tabLst/>
              <a:defRPr/>
            </a:pPr>
            <a:r>
              <a:rPr lang="en-US" dirty="0"/>
              <a:t>Click icon to add picture</a:t>
            </a:r>
          </a:p>
          <a:p>
            <a:endParaRPr lang="en-US" dirty="0"/>
          </a:p>
        </p:txBody>
      </p:sp>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a:xfrm>
            <a:off x="93391" y="4769238"/>
            <a:ext cx="397262" cy="273844"/>
          </a:xfrm>
          <a:prstGeom prst="rect">
            <a:avLst/>
          </a:prstGeom>
        </p:spPr>
        <p:txBody>
          <a:bodyPr/>
          <a:lstStyle/>
          <a:p>
            <a:fld id="{16AF6406-B3F2-AD48-99A2-24C88CF40A2E}" type="slidenum">
              <a:rPr lang="en-US" smtClean="0"/>
              <a:t>‹#›</a:t>
            </a:fld>
            <a:endParaRPr lang="en-US"/>
          </a:p>
        </p:txBody>
      </p:sp>
    </p:spTree>
    <p:extLst>
      <p:ext uri="{BB962C8B-B14F-4D97-AF65-F5344CB8AC3E}">
        <p14:creationId xmlns:p14="http://schemas.microsoft.com/office/powerpoint/2010/main" val="18423087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F1E5326-C8BD-9F4C-AF4B-21554AC59F4A}"/>
              </a:ext>
            </a:extLst>
          </p:cNvPr>
          <p:cNvSpPr>
            <a:spLocks noGrp="1"/>
          </p:cNvSpPr>
          <p:nvPr>
            <p:ph sz="half" idx="1"/>
          </p:nvPr>
        </p:nvSpPr>
        <p:spPr>
          <a:xfrm>
            <a:off x="3887391" y="738587"/>
            <a:ext cx="4626768" cy="3663154"/>
          </a:xfrm>
        </p:spPr>
        <p:txBody>
          <a:body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a:xfrm>
            <a:off x="93391" y="4769238"/>
            <a:ext cx="397262" cy="273844"/>
          </a:xfrm>
          <a:prstGeom prst="rect">
            <a:avLst/>
          </a:prstGeom>
        </p:spPr>
        <p:txBody>
          <a:bodyPr/>
          <a:lstStyle/>
          <a:p>
            <a:fld id="{16AF6406-B3F2-AD48-99A2-24C88CF40A2E}" type="slidenum">
              <a:rPr lang="en-US" smtClean="0"/>
              <a:t>‹#›</a:t>
            </a:fld>
            <a:endParaRPr lang="en-US"/>
          </a:p>
        </p:txBody>
      </p:sp>
    </p:spTree>
    <p:extLst>
      <p:ext uri="{BB962C8B-B14F-4D97-AF65-F5344CB8AC3E}">
        <p14:creationId xmlns:p14="http://schemas.microsoft.com/office/powerpoint/2010/main" val="12445867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Slide-option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F98D1AA-AF6E-A430-5797-6BF6CADFBE21}"/>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39776" y="1"/>
            <a:ext cx="9074113" cy="5143499"/>
          </a:xfrm>
          <a:prstGeom prst="rect">
            <a:avLst/>
          </a:prstGeom>
        </p:spPr>
      </p:pic>
      <p:sp>
        <p:nvSpPr>
          <p:cNvPr id="6" name="Slide Number Placeholder 5">
            <a:extLst>
              <a:ext uri="{FF2B5EF4-FFF2-40B4-BE49-F238E27FC236}">
                <a16:creationId xmlns:a16="http://schemas.microsoft.com/office/drawing/2014/main" id="{C7714B05-D435-8B25-E284-E48CDC7753C3}"/>
              </a:ext>
            </a:extLst>
          </p:cNvPr>
          <p:cNvSpPr>
            <a:spLocks noGrp="1"/>
          </p:cNvSpPr>
          <p:nvPr>
            <p:ph type="sldNum" sz="quarter" idx="12"/>
          </p:nvPr>
        </p:nvSpPr>
        <p:spPr/>
        <p:txBody>
          <a:bodyPr/>
          <a:lstStyle/>
          <a:p>
            <a:fld id="{76DB74AB-E226-B544-A29F-BE963F567A79}" type="slidenum">
              <a:rPr lang="en-US" smtClean="0"/>
              <a:t>‹#›</a:t>
            </a:fld>
            <a:endParaRPr lang="en-US"/>
          </a:p>
        </p:txBody>
      </p:sp>
      <p:sp>
        <p:nvSpPr>
          <p:cNvPr id="4" name="Rectangle 3">
            <a:extLst>
              <a:ext uri="{FF2B5EF4-FFF2-40B4-BE49-F238E27FC236}">
                <a16:creationId xmlns:a16="http://schemas.microsoft.com/office/drawing/2014/main" id="{C716A198-FEEA-90F3-9DDF-993F7BAF0E70}"/>
              </a:ext>
            </a:extLst>
          </p:cNvPr>
          <p:cNvSpPr/>
          <p:nvPr userDrawn="1"/>
        </p:nvSpPr>
        <p:spPr>
          <a:xfrm>
            <a:off x="1" y="1"/>
            <a:ext cx="139775" cy="5143499"/>
          </a:xfrm>
          <a:prstGeom prst="rect">
            <a:avLst/>
          </a:prstGeom>
          <a:solidFill>
            <a:srgbClr val="38C6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8" name="Picture 7" descr="A picture containing clock&#10;&#10;Description automatically generated">
            <a:extLst>
              <a:ext uri="{FF2B5EF4-FFF2-40B4-BE49-F238E27FC236}">
                <a16:creationId xmlns:a16="http://schemas.microsoft.com/office/drawing/2014/main" id="{AC6DC03C-9DD1-D761-057F-18CCD969ED0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94624" y="4779873"/>
            <a:ext cx="1202531" cy="319039"/>
          </a:xfrm>
          <a:prstGeom prst="rect">
            <a:avLst/>
          </a:prstGeom>
        </p:spPr>
      </p:pic>
      <p:sp>
        <p:nvSpPr>
          <p:cNvPr id="15" name="Text Placeholder 14">
            <a:extLst>
              <a:ext uri="{FF2B5EF4-FFF2-40B4-BE49-F238E27FC236}">
                <a16:creationId xmlns:a16="http://schemas.microsoft.com/office/drawing/2014/main" id="{494908C3-3CF5-55AA-A37D-7F243811273F}"/>
              </a:ext>
            </a:extLst>
          </p:cNvPr>
          <p:cNvSpPr>
            <a:spLocks noGrp="1"/>
          </p:cNvSpPr>
          <p:nvPr>
            <p:ph type="body" sz="quarter" idx="13" hasCustomPrompt="1"/>
          </p:nvPr>
        </p:nvSpPr>
        <p:spPr>
          <a:xfrm>
            <a:off x="870279" y="3369190"/>
            <a:ext cx="5874864" cy="914400"/>
          </a:xfrm>
        </p:spPr>
        <p:txBody>
          <a:bodyPr/>
          <a:lstStyle>
            <a:lvl1pPr marL="0" indent="0">
              <a:buNone/>
              <a:defRPr/>
            </a:lvl1pPr>
          </a:lstStyle>
          <a:p>
            <a:pPr lvl="0"/>
            <a:r>
              <a:rPr lang="en-US" dirty="0"/>
              <a:t>Click to edit master text styles</a:t>
            </a:r>
          </a:p>
        </p:txBody>
      </p:sp>
      <p:sp>
        <p:nvSpPr>
          <p:cNvPr id="16" name="Title 15">
            <a:extLst>
              <a:ext uri="{FF2B5EF4-FFF2-40B4-BE49-F238E27FC236}">
                <a16:creationId xmlns:a16="http://schemas.microsoft.com/office/drawing/2014/main" id="{0F3F96E6-37F7-B611-B349-8B718B4AC55D}"/>
              </a:ext>
            </a:extLst>
          </p:cNvPr>
          <p:cNvSpPr>
            <a:spLocks noGrp="1"/>
          </p:cNvSpPr>
          <p:nvPr>
            <p:ph type="title" hasCustomPrompt="1"/>
          </p:nvPr>
        </p:nvSpPr>
        <p:spPr>
          <a:xfrm>
            <a:off x="870279" y="2914707"/>
            <a:ext cx="5874864" cy="409897"/>
          </a:xfrm>
        </p:spPr>
        <p:txBody>
          <a:bodyPr/>
          <a:lstStyle>
            <a:lvl1pPr>
              <a:defRPr b="1" i="0">
                <a:latin typeface="Arial Black" panose="020B0604020202020204" pitchFamily="34" charset="0"/>
                <a:cs typeface="Arial Black" panose="020B0604020202020204" pitchFamily="34" charset="0"/>
              </a:defRPr>
            </a:lvl1pPr>
          </a:lstStyle>
          <a:p>
            <a:r>
              <a:rPr lang="en-US" dirty="0"/>
              <a:t>Click to edit master title style</a:t>
            </a:r>
          </a:p>
        </p:txBody>
      </p:sp>
      <p:sp>
        <p:nvSpPr>
          <p:cNvPr id="2" name="Rectangle 1">
            <a:extLst>
              <a:ext uri="{FF2B5EF4-FFF2-40B4-BE49-F238E27FC236}">
                <a16:creationId xmlns:a16="http://schemas.microsoft.com/office/drawing/2014/main" id="{21708582-3158-1EF1-AC93-39148B822023}"/>
              </a:ext>
            </a:extLst>
          </p:cNvPr>
          <p:cNvSpPr/>
          <p:nvPr userDrawn="1"/>
        </p:nvSpPr>
        <p:spPr>
          <a:xfrm>
            <a:off x="759065" y="4932554"/>
            <a:ext cx="2232677" cy="184666"/>
          </a:xfrm>
          <a:prstGeom prst="rect">
            <a:avLst/>
          </a:prstGeom>
        </p:spPr>
        <p:txBody>
          <a:bodyPr wrap="square" lIns="0">
            <a:spAutoFit/>
          </a:bodyPr>
          <a:lstStyle/>
          <a:p>
            <a:r>
              <a:rPr lang="en-US" sz="600" dirty="0">
                <a:solidFill>
                  <a:schemeClr val="bg1">
                    <a:lumMod val="50000"/>
                  </a:schemeClr>
                </a:solidFill>
                <a:latin typeface="Arial" panose="020B0604020202020204" pitchFamily="34" charset="0"/>
                <a:cs typeface="Arial" panose="020B0604020202020204" pitchFamily="34" charset="0"/>
              </a:rPr>
              <a:t>© 2023 Lumen Technologies. All Rights Reserved. </a:t>
            </a:r>
          </a:p>
        </p:txBody>
      </p:sp>
    </p:spTree>
    <p:extLst>
      <p:ext uri="{BB962C8B-B14F-4D97-AF65-F5344CB8AC3E}">
        <p14:creationId xmlns:p14="http://schemas.microsoft.com/office/powerpoint/2010/main" val="1376079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Al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2A0788-7D24-EA42-B749-97146BB8D636}"/>
              </a:ext>
            </a:extLst>
          </p:cNvPr>
          <p:cNvSpPr/>
          <p:nvPr userDrawn="1"/>
        </p:nvSpPr>
        <p:spPr>
          <a:xfrm>
            <a:off x="0" y="4428921"/>
            <a:ext cx="9144000" cy="7145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0C8AC62-7FA0-7C4A-A150-5DDCB4FF5A28}"/>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498080" y="4627693"/>
            <a:ext cx="1645920" cy="425386"/>
          </a:xfrm>
          <a:prstGeom prst="rect">
            <a:avLst/>
          </a:prstGeom>
        </p:spPr>
      </p:pic>
      <p:sp>
        <p:nvSpPr>
          <p:cNvPr id="9" name="Rectangle 8">
            <a:extLst>
              <a:ext uri="{FF2B5EF4-FFF2-40B4-BE49-F238E27FC236}">
                <a16:creationId xmlns:a16="http://schemas.microsoft.com/office/drawing/2014/main" id="{5622F5B9-E8AE-5E4A-9FEC-3BADFF3419CC}"/>
              </a:ext>
            </a:extLst>
          </p:cNvPr>
          <p:cNvSpPr/>
          <p:nvPr userDrawn="1"/>
        </p:nvSpPr>
        <p:spPr>
          <a:xfrm>
            <a:off x="0" y="0"/>
            <a:ext cx="9144000" cy="4504692"/>
          </a:xfrm>
          <a:prstGeom prst="rect">
            <a:avLst/>
          </a:prstGeom>
          <a:solidFill>
            <a:srgbClr val="38C6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447351" y="3240964"/>
            <a:ext cx="8216963" cy="911312"/>
          </a:xfrm>
        </p:spPr>
        <p:txBody>
          <a:bodyPr>
            <a:normAutofit/>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447351" y="4204994"/>
            <a:ext cx="2057400" cy="273844"/>
          </a:xfrm>
          <a:prstGeom prst="rect">
            <a:avLst/>
          </a:prstGeom>
        </p:spPr>
        <p:txBody>
          <a:bodyPr/>
          <a:lstStyle>
            <a:lvl1pPr>
              <a:defRPr sz="900">
                <a:solidFill>
                  <a:schemeClr val="tx1"/>
                </a:solidFill>
              </a:defRPr>
            </a:lvl1pPr>
          </a:lstStyle>
          <a:p>
            <a:endParaRPr lang="en-US" dirty="0"/>
          </a:p>
        </p:txBody>
      </p:sp>
      <p:sp>
        <p:nvSpPr>
          <p:cNvPr id="6" name="Rectangle 5">
            <a:extLst>
              <a:ext uri="{FF2B5EF4-FFF2-40B4-BE49-F238E27FC236}">
                <a16:creationId xmlns:a16="http://schemas.microsoft.com/office/drawing/2014/main" id="{35A8BB51-8CB8-0545-B2A0-7D418A467FBE}"/>
              </a:ext>
            </a:extLst>
          </p:cNvPr>
          <p:cNvSpPr/>
          <p:nvPr userDrawn="1"/>
        </p:nvSpPr>
        <p:spPr>
          <a:xfrm>
            <a:off x="517161" y="4451406"/>
            <a:ext cx="7086600" cy="548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3">
            <a:extLst>
              <a:ext uri="{FF2B5EF4-FFF2-40B4-BE49-F238E27FC236}">
                <a16:creationId xmlns:a16="http://schemas.microsoft.com/office/drawing/2014/main" id="{1E1AB0EF-45BD-FF4B-8AD5-430631598F0F}"/>
              </a:ext>
            </a:extLst>
          </p:cNvPr>
          <p:cNvSpPr>
            <a:spLocks noGrp="1"/>
          </p:cNvSpPr>
          <p:nvPr>
            <p:ph type="title"/>
          </p:nvPr>
        </p:nvSpPr>
        <p:spPr>
          <a:xfrm>
            <a:off x="402853" y="1953380"/>
            <a:ext cx="8229600" cy="1259182"/>
          </a:xfrm>
        </p:spPr>
        <p:txBody>
          <a:bodyPr anchor="t">
            <a:noAutofit/>
          </a:bodyPr>
          <a:lstStyle>
            <a:lvl1pPr>
              <a:defRPr sz="4200" b="1" i="0">
                <a:latin typeface="Arial Black" panose="020B0604020202020204" pitchFamily="34" charset="0"/>
                <a:cs typeface="Arial Black" panose="020B0604020202020204" pitchFamily="34" charset="0"/>
              </a:defRPr>
            </a:lvl1pPr>
          </a:lstStyle>
          <a:p>
            <a:r>
              <a:rPr lang="en-US"/>
              <a:t>Click to edit Master title style</a:t>
            </a:r>
            <a:endParaRPr lang="en-US" dirty="0"/>
          </a:p>
        </p:txBody>
      </p:sp>
      <p:sp>
        <p:nvSpPr>
          <p:cNvPr id="10" name="Rectangle 9">
            <a:extLst>
              <a:ext uri="{FF2B5EF4-FFF2-40B4-BE49-F238E27FC236}">
                <a16:creationId xmlns:a16="http://schemas.microsoft.com/office/drawing/2014/main" id="{25FE8C9A-A69F-7D4D-AFF6-2F358AD86049}"/>
              </a:ext>
            </a:extLst>
          </p:cNvPr>
          <p:cNvSpPr/>
          <p:nvPr userDrawn="1"/>
        </p:nvSpPr>
        <p:spPr>
          <a:xfrm>
            <a:off x="317452" y="4902236"/>
            <a:ext cx="2976902" cy="184666"/>
          </a:xfrm>
          <a:prstGeom prst="rect">
            <a:avLst/>
          </a:prstGeom>
        </p:spPr>
        <p:txBody>
          <a:bodyPr wrap="square" lIns="0">
            <a:spAutoFit/>
          </a:bodyPr>
          <a:lstStyle/>
          <a:p>
            <a:r>
              <a:rPr lang="en-US" sz="600" dirty="0">
                <a:solidFill>
                  <a:schemeClr val="bg1">
                    <a:lumMod val="50000"/>
                  </a:schemeClr>
                </a:solidFill>
                <a:latin typeface="Arial" panose="020B0604020202020204" pitchFamily="34" charset="0"/>
                <a:cs typeface="Arial" panose="020B0604020202020204" pitchFamily="34" charset="0"/>
              </a:rPr>
              <a:t>© 2020 Lumen Technologies, LLC. All Rights Reserved. </a:t>
            </a:r>
          </a:p>
        </p:txBody>
      </p:sp>
    </p:spTree>
    <p:custDataLst>
      <p:tags r:id="rId1"/>
    </p:custDataLst>
    <p:extLst>
      <p:ext uri="{BB962C8B-B14F-4D97-AF65-F5344CB8AC3E}">
        <p14:creationId xmlns:p14="http://schemas.microsoft.com/office/powerpoint/2010/main" val="1771725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ri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2A0788-7D24-EA42-B749-97146BB8D636}"/>
              </a:ext>
            </a:extLst>
          </p:cNvPr>
          <p:cNvSpPr/>
          <p:nvPr userDrawn="1"/>
        </p:nvSpPr>
        <p:spPr>
          <a:xfrm>
            <a:off x="0" y="4428921"/>
            <a:ext cx="9144000" cy="7145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622F5B9-E8AE-5E4A-9FEC-3BADFF3419CC}"/>
              </a:ext>
            </a:extLst>
          </p:cNvPr>
          <p:cNvSpPr/>
          <p:nvPr userDrawn="1"/>
        </p:nvSpPr>
        <p:spPr>
          <a:xfrm flipV="1">
            <a:off x="0" y="4441369"/>
            <a:ext cx="9144000" cy="702129"/>
          </a:xfrm>
          <a:prstGeom prst="rect">
            <a:avLst/>
          </a:prstGeom>
          <a:solidFill>
            <a:srgbClr val="38C6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447351" y="3240964"/>
            <a:ext cx="8216963" cy="682917"/>
          </a:xfrm>
        </p:spPr>
        <p:txBody>
          <a:bodyPr>
            <a:normAutofit/>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447351" y="3932777"/>
            <a:ext cx="2057400" cy="273844"/>
          </a:xfrm>
          <a:prstGeom prst="rect">
            <a:avLst/>
          </a:prstGeom>
        </p:spPr>
        <p:txBody>
          <a:bodyPr/>
          <a:lstStyle>
            <a:lvl1pPr>
              <a:defRPr sz="900">
                <a:solidFill>
                  <a:schemeClr val="tx1"/>
                </a:solidFill>
              </a:defRPr>
            </a:lvl1pPr>
          </a:lstStyle>
          <a:p>
            <a:endParaRPr lang="en-US" dirty="0"/>
          </a:p>
        </p:txBody>
      </p:sp>
      <p:sp>
        <p:nvSpPr>
          <p:cNvPr id="6" name="Rectangle 5">
            <a:extLst>
              <a:ext uri="{FF2B5EF4-FFF2-40B4-BE49-F238E27FC236}">
                <a16:creationId xmlns:a16="http://schemas.microsoft.com/office/drawing/2014/main" id="{35A8BB51-8CB8-0545-B2A0-7D418A467FBE}"/>
              </a:ext>
            </a:extLst>
          </p:cNvPr>
          <p:cNvSpPr/>
          <p:nvPr userDrawn="1"/>
        </p:nvSpPr>
        <p:spPr>
          <a:xfrm>
            <a:off x="517161" y="4451406"/>
            <a:ext cx="7086600" cy="548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3">
            <a:extLst>
              <a:ext uri="{FF2B5EF4-FFF2-40B4-BE49-F238E27FC236}">
                <a16:creationId xmlns:a16="http://schemas.microsoft.com/office/drawing/2014/main" id="{1E1AB0EF-45BD-FF4B-8AD5-430631598F0F}"/>
              </a:ext>
            </a:extLst>
          </p:cNvPr>
          <p:cNvSpPr>
            <a:spLocks noGrp="1"/>
          </p:cNvSpPr>
          <p:nvPr>
            <p:ph type="title"/>
          </p:nvPr>
        </p:nvSpPr>
        <p:spPr>
          <a:xfrm>
            <a:off x="402853" y="1953380"/>
            <a:ext cx="8229600" cy="1259182"/>
          </a:xfrm>
        </p:spPr>
        <p:txBody>
          <a:bodyPr anchor="t">
            <a:noAutofit/>
          </a:bodyPr>
          <a:lstStyle>
            <a:lvl1pPr>
              <a:defRPr sz="4200" b="1" i="0">
                <a:latin typeface="Arial Black" panose="020B0604020202020204" pitchFamily="34" charset="0"/>
                <a:cs typeface="Arial Black" panose="020B0604020202020204" pitchFamily="34" charset="0"/>
              </a:defRPr>
            </a:lvl1pPr>
          </a:lstStyle>
          <a:p>
            <a:r>
              <a:rPr lang="en-US"/>
              <a:t>Click to edit Master title style</a:t>
            </a:r>
          </a:p>
        </p:txBody>
      </p:sp>
      <p:sp>
        <p:nvSpPr>
          <p:cNvPr id="5" name="Rectangle 4">
            <a:extLst>
              <a:ext uri="{FF2B5EF4-FFF2-40B4-BE49-F238E27FC236}">
                <a16:creationId xmlns:a16="http://schemas.microsoft.com/office/drawing/2014/main" id="{E8943EAC-1D41-8344-80F2-D3514B8FECD8}"/>
              </a:ext>
            </a:extLst>
          </p:cNvPr>
          <p:cNvSpPr/>
          <p:nvPr userDrawn="1"/>
        </p:nvSpPr>
        <p:spPr>
          <a:xfrm>
            <a:off x="0" y="0"/>
            <a:ext cx="9144000" cy="261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F444D97-6684-5741-8E58-3D3D708E76CF}"/>
              </a:ext>
            </a:extLst>
          </p:cNvPr>
          <p:cNvSpPr/>
          <p:nvPr userDrawn="1"/>
        </p:nvSpPr>
        <p:spPr>
          <a:xfrm>
            <a:off x="309288" y="4908149"/>
            <a:ext cx="2976902" cy="184666"/>
          </a:xfrm>
          <a:prstGeom prst="rect">
            <a:avLst/>
          </a:prstGeom>
        </p:spPr>
        <p:txBody>
          <a:bodyPr wrap="square" lIns="0">
            <a:spAutoFit/>
          </a:bodyPr>
          <a:lstStyle/>
          <a:p>
            <a:r>
              <a:rPr lang="en-US" sz="600" b="0" i="0" kern="1200" dirty="0">
                <a:solidFill>
                  <a:schemeClr val="tx1">
                    <a:lumMod val="95000"/>
                    <a:lumOff val="5000"/>
                  </a:schemeClr>
                </a:solidFill>
                <a:effectLst/>
                <a:latin typeface="Arial" panose="020B0604020202020204" pitchFamily="34" charset="0"/>
                <a:ea typeface="+mn-ea"/>
                <a:cs typeface="Arial" panose="020B0604020202020204" pitchFamily="34" charset="0"/>
              </a:rPr>
              <a:t>© 2020 Lumen Technologies. All Rights Reserved.</a:t>
            </a:r>
            <a:r>
              <a:rPr lang="en-US" sz="600" dirty="0">
                <a:solidFill>
                  <a:schemeClr val="tx1">
                    <a:lumMod val="95000"/>
                    <a:lumOff val="5000"/>
                  </a:schemeClr>
                </a:solidFill>
                <a:latin typeface="Arial" panose="020B0604020202020204" pitchFamily="34" charset="0"/>
                <a:cs typeface="Arial" panose="020B0604020202020204" pitchFamily="34" charset="0"/>
              </a:rPr>
              <a:t> </a:t>
            </a:r>
          </a:p>
        </p:txBody>
      </p:sp>
      <p:pic>
        <p:nvPicPr>
          <p:cNvPr id="12" name="Picture 11">
            <a:extLst>
              <a:ext uri="{FF2B5EF4-FFF2-40B4-BE49-F238E27FC236}">
                <a16:creationId xmlns:a16="http://schemas.microsoft.com/office/drawing/2014/main" id="{6C4A95A2-0B2B-B54B-830D-7D6ED7248E2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494535" y="4632074"/>
            <a:ext cx="1645920" cy="425386"/>
          </a:xfrm>
          <a:prstGeom prst="rect">
            <a:avLst/>
          </a:prstGeom>
        </p:spPr>
      </p:pic>
    </p:spTree>
    <p:custDataLst>
      <p:tags r:id="rId1"/>
    </p:custDataLst>
    <p:extLst>
      <p:ext uri="{BB962C8B-B14F-4D97-AF65-F5344CB8AC3E}">
        <p14:creationId xmlns:p14="http://schemas.microsoft.com/office/powerpoint/2010/main" val="747101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12"/>
          </p:nvPr>
        </p:nvSpPr>
        <p:spPr>
          <a:xfrm>
            <a:off x="93391" y="4769238"/>
            <a:ext cx="397262" cy="273844"/>
          </a:xfrm>
          <a:prstGeom prst="rect">
            <a:avLst/>
          </a:prstGeom>
        </p:spPr>
        <p:txBody>
          <a:bodyPr/>
          <a:lstStyle>
            <a:lvl1pPr>
              <a:defRPr sz="700">
                <a:solidFill>
                  <a:schemeClr val="bg2">
                    <a:lumMod val="50000"/>
                  </a:schemeClr>
                </a:solidFill>
              </a:defRPr>
            </a:lvl1pPr>
          </a:lstStyle>
          <a:p>
            <a:fld id="{16AF6406-B3F2-AD48-99A2-24C88CF40A2E}" type="slidenum">
              <a:rPr lang="en-US" smtClean="0"/>
              <a:pPr/>
              <a:t>‹#›</a:t>
            </a:fld>
            <a:endParaRPr lang="en-US"/>
          </a:p>
        </p:txBody>
      </p:sp>
    </p:spTree>
    <p:custDataLst>
      <p:tags r:id="rId1"/>
    </p:custDataLst>
    <p:extLst>
      <p:ext uri="{BB962C8B-B14F-4D97-AF65-F5344CB8AC3E}">
        <p14:creationId xmlns:p14="http://schemas.microsoft.com/office/powerpoint/2010/main" val="1279626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_subhea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8229598" cy="626222"/>
          </a:xfrm>
        </p:spPr>
        <p:txBody>
          <a:bodyPr/>
          <a:lstStyle/>
          <a:p>
            <a:r>
              <a:rPr lang="en-US"/>
              <a:t>Click to edit Master title style</a:t>
            </a:r>
            <a:endParaRPr lang="en-US" dirty="0"/>
          </a:p>
        </p:txBody>
      </p:sp>
      <p:sp>
        <p:nvSpPr>
          <p:cNvPr id="3" name="Content Placeholder 2"/>
          <p:cNvSpPr>
            <a:spLocks noGrp="1"/>
          </p:cNvSpPr>
          <p:nvPr>
            <p:ph idx="1"/>
          </p:nvPr>
        </p:nvSpPr>
        <p:spPr>
          <a:xfrm>
            <a:off x="457200" y="1567777"/>
            <a:ext cx="5257800" cy="3068457"/>
          </a:xfrm>
        </p:spPr>
        <p:txBody>
          <a:body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12"/>
          </p:nvPr>
        </p:nvSpPr>
        <p:spPr>
          <a:xfrm>
            <a:off x="93391" y="4769238"/>
            <a:ext cx="397262" cy="273844"/>
          </a:xfrm>
          <a:prstGeom prst="rect">
            <a:avLst/>
          </a:prstGeom>
        </p:spPr>
        <p:txBody>
          <a:bodyPr/>
          <a:lstStyle/>
          <a:p>
            <a:fld id="{16AF6406-B3F2-AD48-99A2-24C88CF40A2E}" type="slidenum">
              <a:rPr lang="en-US" smtClean="0"/>
              <a:t>‹#›</a:t>
            </a:fld>
            <a:endParaRPr lang="en-US"/>
          </a:p>
        </p:txBody>
      </p:sp>
      <p:sp>
        <p:nvSpPr>
          <p:cNvPr id="7" name="Text Placeholder 6">
            <a:extLst>
              <a:ext uri="{FF2B5EF4-FFF2-40B4-BE49-F238E27FC236}">
                <a16:creationId xmlns:a16="http://schemas.microsoft.com/office/drawing/2014/main" id="{206AFD79-82E1-C143-90F1-03BA0E48C07E}"/>
              </a:ext>
            </a:extLst>
          </p:cNvPr>
          <p:cNvSpPr>
            <a:spLocks noGrp="1"/>
          </p:cNvSpPr>
          <p:nvPr>
            <p:ph type="body" sz="quarter" idx="13"/>
          </p:nvPr>
        </p:nvSpPr>
        <p:spPr>
          <a:xfrm>
            <a:off x="457199" y="1098224"/>
            <a:ext cx="5257801" cy="336550"/>
          </a:xfrm>
        </p:spPr>
        <p:txBody>
          <a:bodyPr>
            <a:noAutofit/>
          </a:bodyPr>
          <a:lstStyle>
            <a:lvl1pPr marL="0" indent="0">
              <a:buNone/>
              <a:defRPr sz="1800">
                <a:solidFill>
                  <a:srgbClr val="0075C9"/>
                </a:solidFill>
              </a:defRPr>
            </a:lvl1pPr>
          </a:lstStyle>
          <a:p>
            <a:pPr lvl="0"/>
            <a:r>
              <a:rPr lang="en-US"/>
              <a:t>Click to edit Master text styles</a:t>
            </a:r>
          </a:p>
        </p:txBody>
      </p:sp>
      <p:sp>
        <p:nvSpPr>
          <p:cNvPr id="5" name="Picture Placeholder 4">
            <a:extLst>
              <a:ext uri="{FF2B5EF4-FFF2-40B4-BE49-F238E27FC236}">
                <a16:creationId xmlns:a16="http://schemas.microsoft.com/office/drawing/2014/main" id="{825E2E8B-6BA6-E640-B0AC-85154381703E}"/>
              </a:ext>
            </a:extLst>
          </p:cNvPr>
          <p:cNvSpPr>
            <a:spLocks noGrp="1"/>
          </p:cNvSpPr>
          <p:nvPr>
            <p:ph type="pic" sz="quarter" idx="14"/>
          </p:nvPr>
        </p:nvSpPr>
        <p:spPr>
          <a:xfrm>
            <a:off x="5949589" y="1098224"/>
            <a:ext cx="2737211" cy="2671663"/>
          </a:xfrm>
        </p:spPr>
        <p:txBody>
          <a:bodyPr/>
          <a:lstStyle/>
          <a:p>
            <a:r>
              <a:rPr lang="en-US"/>
              <a:t>Click icon to add picture</a:t>
            </a:r>
          </a:p>
        </p:txBody>
      </p:sp>
    </p:spTree>
    <p:custDataLst>
      <p:tags r:id="rId1"/>
    </p:custDataLst>
    <p:extLst>
      <p:ext uri="{BB962C8B-B14F-4D97-AF65-F5344CB8AC3E}">
        <p14:creationId xmlns:p14="http://schemas.microsoft.com/office/powerpoint/2010/main" val="3153637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_subhea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8229598" cy="626222"/>
          </a:xfrm>
        </p:spPr>
        <p:txBody>
          <a:bodyPr/>
          <a:lstStyle/>
          <a:p>
            <a:r>
              <a:rPr lang="en-US"/>
              <a:t>Click to edit Master title style</a:t>
            </a:r>
            <a:endParaRPr lang="en-US" dirty="0"/>
          </a:p>
        </p:txBody>
      </p:sp>
      <p:sp>
        <p:nvSpPr>
          <p:cNvPr id="3" name="Content Placeholder 2"/>
          <p:cNvSpPr>
            <a:spLocks noGrp="1"/>
          </p:cNvSpPr>
          <p:nvPr>
            <p:ph idx="1"/>
          </p:nvPr>
        </p:nvSpPr>
        <p:spPr>
          <a:xfrm>
            <a:off x="457200" y="1567777"/>
            <a:ext cx="8229600" cy="3068457"/>
          </a:xfrm>
        </p:spPr>
        <p:txBody>
          <a:body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12"/>
          </p:nvPr>
        </p:nvSpPr>
        <p:spPr>
          <a:xfrm>
            <a:off x="93391" y="4769238"/>
            <a:ext cx="397262" cy="273844"/>
          </a:xfrm>
          <a:prstGeom prst="rect">
            <a:avLst/>
          </a:prstGeom>
        </p:spPr>
        <p:txBody>
          <a:bodyPr/>
          <a:lstStyle/>
          <a:p>
            <a:fld id="{16AF6406-B3F2-AD48-99A2-24C88CF40A2E}" type="slidenum">
              <a:rPr lang="en-US" smtClean="0"/>
              <a:t>‹#›</a:t>
            </a:fld>
            <a:endParaRPr lang="en-US"/>
          </a:p>
        </p:txBody>
      </p:sp>
      <p:sp>
        <p:nvSpPr>
          <p:cNvPr id="7" name="Text Placeholder 6">
            <a:extLst>
              <a:ext uri="{FF2B5EF4-FFF2-40B4-BE49-F238E27FC236}">
                <a16:creationId xmlns:a16="http://schemas.microsoft.com/office/drawing/2014/main" id="{206AFD79-82E1-C143-90F1-03BA0E48C07E}"/>
              </a:ext>
            </a:extLst>
          </p:cNvPr>
          <p:cNvSpPr>
            <a:spLocks noGrp="1"/>
          </p:cNvSpPr>
          <p:nvPr>
            <p:ph type="body" sz="quarter" idx="13"/>
          </p:nvPr>
        </p:nvSpPr>
        <p:spPr>
          <a:xfrm>
            <a:off x="457199" y="1098224"/>
            <a:ext cx="8229599" cy="336550"/>
          </a:xfrm>
        </p:spPr>
        <p:txBody>
          <a:bodyPr>
            <a:noAutofit/>
          </a:bodyPr>
          <a:lstStyle>
            <a:lvl1pPr marL="0" indent="0">
              <a:buNone/>
              <a:defRPr sz="1800">
                <a:solidFill>
                  <a:srgbClr val="0075C9"/>
                </a:solidFill>
              </a:defRPr>
            </a:lvl1pPr>
          </a:lstStyle>
          <a:p>
            <a:pPr lvl="0"/>
            <a:r>
              <a:rPr lang="en-US"/>
              <a:t>Click to edit Master text styles</a:t>
            </a:r>
          </a:p>
        </p:txBody>
      </p:sp>
    </p:spTree>
    <p:custDataLst>
      <p:tags r:id="rId1"/>
    </p:custDataLst>
    <p:extLst>
      <p:ext uri="{BB962C8B-B14F-4D97-AF65-F5344CB8AC3E}">
        <p14:creationId xmlns:p14="http://schemas.microsoft.com/office/powerpoint/2010/main" val="4039050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2B8987A-82EB-D44E-9038-DC7BCDC8187D}"/>
              </a:ext>
            </a:extLst>
          </p:cNvPr>
          <p:cNvSpPr/>
          <p:nvPr userDrawn="1"/>
        </p:nvSpPr>
        <p:spPr>
          <a:xfrm>
            <a:off x="0" y="0"/>
            <a:ext cx="9140276" cy="51434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1D71307-B703-F04A-BB8F-78E96B9B0C0D}"/>
              </a:ext>
            </a:extLst>
          </p:cNvPr>
          <p:cNvSpPr/>
          <p:nvPr userDrawn="1"/>
        </p:nvSpPr>
        <p:spPr>
          <a:xfrm>
            <a:off x="0" y="1413760"/>
            <a:ext cx="179882" cy="2300989"/>
          </a:xfrm>
          <a:prstGeom prst="rect">
            <a:avLst/>
          </a:prstGeom>
          <a:solidFill>
            <a:srgbClr val="38C6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 y="2083842"/>
            <a:ext cx="7886700" cy="975814"/>
          </a:xfrm>
        </p:spPr>
        <p:txBody>
          <a:bodyPr anchor="ctr">
            <a:noAutofit/>
          </a:bodyPr>
          <a:lstStyle>
            <a:lvl1pPr algn="ctr">
              <a:defRPr sz="3200" b="1" i="0">
                <a:latin typeface="Arial Black" panose="020B0604020202020204" pitchFamily="34" charset="0"/>
                <a:cs typeface="Arial Black" panose="020B0604020202020204" pitchFamily="34" charset="0"/>
              </a:defRPr>
            </a:lvl1pPr>
          </a:lstStyle>
          <a:p>
            <a:r>
              <a:rPr lang="en-US"/>
              <a:t>Click to edit Master title style</a:t>
            </a:r>
            <a:endParaRPr lang="en-US" dirty="0"/>
          </a:p>
        </p:txBody>
      </p:sp>
      <p:pic>
        <p:nvPicPr>
          <p:cNvPr id="6" name="Picture 5">
            <a:extLst>
              <a:ext uri="{FF2B5EF4-FFF2-40B4-BE49-F238E27FC236}">
                <a16:creationId xmlns:a16="http://schemas.microsoft.com/office/drawing/2014/main" id="{830A7E52-7C35-8C43-97A6-88F3281891E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442162" y="4678477"/>
            <a:ext cx="1645920" cy="425386"/>
          </a:xfrm>
          <a:prstGeom prst="rect">
            <a:avLst/>
          </a:prstGeom>
        </p:spPr>
      </p:pic>
      <p:sp>
        <p:nvSpPr>
          <p:cNvPr id="7" name="Rectangle 6">
            <a:extLst>
              <a:ext uri="{FF2B5EF4-FFF2-40B4-BE49-F238E27FC236}">
                <a16:creationId xmlns:a16="http://schemas.microsoft.com/office/drawing/2014/main" id="{55243FAE-C295-9F4A-81C0-AF1DDD2CE7C2}"/>
              </a:ext>
            </a:extLst>
          </p:cNvPr>
          <p:cNvSpPr/>
          <p:nvPr userDrawn="1"/>
        </p:nvSpPr>
        <p:spPr>
          <a:xfrm>
            <a:off x="662226" y="4837784"/>
            <a:ext cx="2976902" cy="184666"/>
          </a:xfrm>
          <a:prstGeom prst="rect">
            <a:avLst/>
          </a:prstGeom>
        </p:spPr>
        <p:txBody>
          <a:bodyPr wrap="square" lIns="0">
            <a:spAutoFit/>
          </a:bodyPr>
          <a:lstStyle/>
          <a:p>
            <a:r>
              <a:rPr lang="en-US" sz="600" dirty="0">
                <a:solidFill>
                  <a:schemeClr val="bg1">
                    <a:lumMod val="50000"/>
                  </a:schemeClr>
                </a:solidFill>
                <a:latin typeface="Arial" panose="020B0604020202020204" pitchFamily="34" charset="0"/>
                <a:cs typeface="Arial" panose="020B0604020202020204" pitchFamily="34" charset="0"/>
              </a:rPr>
              <a:t>© 2020 Lumen Technologies, LLC. All Rights Reserved. </a:t>
            </a:r>
          </a:p>
        </p:txBody>
      </p:sp>
    </p:spTree>
    <p:custDataLst>
      <p:tags r:id="rId1"/>
    </p:custDataLst>
    <p:extLst>
      <p:ext uri="{BB962C8B-B14F-4D97-AF65-F5344CB8AC3E}">
        <p14:creationId xmlns:p14="http://schemas.microsoft.com/office/powerpoint/2010/main" val="2741153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2B8987A-82EB-D44E-9038-DC7BCDC8187D}"/>
              </a:ext>
            </a:extLst>
          </p:cNvPr>
          <p:cNvSpPr/>
          <p:nvPr userDrawn="1"/>
        </p:nvSpPr>
        <p:spPr>
          <a:xfrm>
            <a:off x="0" y="0"/>
            <a:ext cx="9140276" cy="51434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1D71307-B703-F04A-BB8F-78E96B9B0C0D}"/>
              </a:ext>
            </a:extLst>
          </p:cNvPr>
          <p:cNvSpPr/>
          <p:nvPr userDrawn="1"/>
        </p:nvSpPr>
        <p:spPr>
          <a:xfrm>
            <a:off x="-1" y="0"/>
            <a:ext cx="9140275" cy="5143500"/>
          </a:xfrm>
          <a:prstGeom prst="rect">
            <a:avLst/>
          </a:prstGeom>
          <a:solidFill>
            <a:srgbClr val="38C6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6786" y="1873982"/>
            <a:ext cx="7886700" cy="975814"/>
          </a:xfrm>
        </p:spPr>
        <p:txBody>
          <a:bodyPr anchor="ctr">
            <a:noAutofit/>
          </a:bodyPr>
          <a:lstStyle>
            <a:lvl1pPr algn="ctr">
              <a:defRPr sz="3200" b="1" i="0">
                <a:latin typeface="Arial Black" panose="020B0604020202020204" pitchFamily="34" charset="0"/>
                <a:cs typeface="Arial Black" panose="020B0604020202020204" pitchFamily="34" charset="0"/>
              </a:defRPr>
            </a:lvl1pPr>
          </a:lstStyle>
          <a:p>
            <a:r>
              <a:rPr lang="en-US"/>
              <a:t>Click to edit Master title style</a:t>
            </a:r>
            <a:endParaRPr lang="en-US" dirty="0"/>
          </a:p>
        </p:txBody>
      </p:sp>
      <p:pic>
        <p:nvPicPr>
          <p:cNvPr id="8" name="Picture 7">
            <a:extLst>
              <a:ext uri="{FF2B5EF4-FFF2-40B4-BE49-F238E27FC236}">
                <a16:creationId xmlns:a16="http://schemas.microsoft.com/office/drawing/2014/main" id="{46F54B9B-5492-5D45-921E-ADA0B373211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440747" y="4678178"/>
            <a:ext cx="1645920" cy="425386"/>
          </a:xfrm>
          <a:prstGeom prst="rect">
            <a:avLst/>
          </a:prstGeom>
        </p:spPr>
      </p:pic>
      <p:sp>
        <p:nvSpPr>
          <p:cNvPr id="6" name="Rectangle 5">
            <a:extLst>
              <a:ext uri="{FF2B5EF4-FFF2-40B4-BE49-F238E27FC236}">
                <a16:creationId xmlns:a16="http://schemas.microsoft.com/office/drawing/2014/main" id="{C4B0FB53-25B5-2246-80E1-D7D0211A0574}"/>
              </a:ext>
            </a:extLst>
          </p:cNvPr>
          <p:cNvSpPr/>
          <p:nvPr userDrawn="1"/>
        </p:nvSpPr>
        <p:spPr>
          <a:xfrm>
            <a:off x="662226" y="4837784"/>
            <a:ext cx="2976902" cy="184666"/>
          </a:xfrm>
          <a:prstGeom prst="rect">
            <a:avLst/>
          </a:prstGeom>
        </p:spPr>
        <p:txBody>
          <a:bodyPr wrap="square" lIns="0">
            <a:spAutoFit/>
          </a:bodyPr>
          <a:lstStyle/>
          <a:p>
            <a:r>
              <a:rPr lang="en-US" sz="600" dirty="0">
                <a:solidFill>
                  <a:schemeClr val="tx1">
                    <a:lumMod val="95000"/>
                    <a:lumOff val="5000"/>
                  </a:schemeClr>
                </a:solidFill>
                <a:latin typeface="Arial" panose="020B0604020202020204" pitchFamily="34" charset="0"/>
                <a:cs typeface="Arial" panose="020B0604020202020204" pitchFamily="34" charset="0"/>
              </a:rPr>
              <a:t>© 2020 Lumen Technologies, LLC. All Rights Reserved. </a:t>
            </a:r>
          </a:p>
        </p:txBody>
      </p:sp>
    </p:spTree>
    <p:extLst>
      <p:ext uri="{BB962C8B-B14F-4D97-AF65-F5344CB8AC3E}">
        <p14:creationId xmlns:p14="http://schemas.microsoft.com/office/powerpoint/2010/main" val="2501763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369219"/>
            <a:ext cx="4057650" cy="3263504"/>
          </a:xfrm>
        </p:spPr>
        <p:txBody>
          <a:body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p:txBody>
      </p:sp>
      <p:sp>
        <p:nvSpPr>
          <p:cNvPr id="7" name="Slide Number Placeholder 6"/>
          <p:cNvSpPr>
            <a:spLocks noGrp="1"/>
          </p:cNvSpPr>
          <p:nvPr>
            <p:ph type="sldNum" sz="quarter" idx="12"/>
          </p:nvPr>
        </p:nvSpPr>
        <p:spPr>
          <a:xfrm>
            <a:off x="93391" y="4769238"/>
            <a:ext cx="397262" cy="273844"/>
          </a:xfrm>
          <a:prstGeom prst="rect">
            <a:avLst/>
          </a:prstGeom>
        </p:spPr>
        <p:txBody>
          <a:bodyPr/>
          <a:lstStyle/>
          <a:p>
            <a:fld id="{16AF6406-B3F2-AD48-99A2-24C88CF40A2E}" type="slidenum">
              <a:rPr lang="en-US" smtClean="0"/>
              <a:t>‹#›</a:t>
            </a:fld>
            <a:endParaRPr lang="en-US"/>
          </a:p>
        </p:txBody>
      </p:sp>
    </p:spTree>
    <p:extLst>
      <p:ext uri="{BB962C8B-B14F-4D97-AF65-F5344CB8AC3E}">
        <p14:creationId xmlns:p14="http://schemas.microsoft.com/office/powerpoint/2010/main" val="2601884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65760"/>
            <a:ext cx="8229600" cy="62622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199" y="1166327"/>
            <a:ext cx="8229599" cy="336002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pic>
        <p:nvPicPr>
          <p:cNvPr id="7" name="Picture 6">
            <a:extLst>
              <a:ext uri="{FF2B5EF4-FFF2-40B4-BE49-F238E27FC236}">
                <a16:creationId xmlns:a16="http://schemas.microsoft.com/office/drawing/2014/main" id="{C4922311-7C9D-1043-BD08-B70A22543783}"/>
              </a:ext>
            </a:extLst>
          </p:cNvPr>
          <p:cNvPicPr>
            <a:picLocks noChangeAspect="1"/>
          </p:cNvPicPr>
          <p:nvPr userDrawn="1"/>
        </p:nvPicPr>
        <p:blipFill>
          <a:blip r:embed="rId20" cstate="screen">
            <a:extLst>
              <a:ext uri="{28A0092B-C50C-407E-A947-70E740481C1C}">
                <a14:useLocalDpi xmlns:a14="http://schemas.microsoft.com/office/drawing/2010/main"/>
              </a:ext>
            </a:extLst>
          </a:blip>
          <a:srcRect/>
          <a:stretch/>
        </p:blipFill>
        <p:spPr>
          <a:xfrm>
            <a:off x="7442162" y="4678477"/>
            <a:ext cx="1645920" cy="425386"/>
          </a:xfrm>
          <a:prstGeom prst="rect">
            <a:avLst/>
          </a:prstGeom>
        </p:spPr>
      </p:pic>
      <p:sp>
        <p:nvSpPr>
          <p:cNvPr id="8" name="Rectangle 7">
            <a:extLst>
              <a:ext uri="{FF2B5EF4-FFF2-40B4-BE49-F238E27FC236}">
                <a16:creationId xmlns:a16="http://schemas.microsoft.com/office/drawing/2014/main" id="{AB95BD6C-304F-6F4F-9AFA-F523AC7C70A4}"/>
              </a:ext>
            </a:extLst>
          </p:cNvPr>
          <p:cNvSpPr/>
          <p:nvPr userDrawn="1"/>
        </p:nvSpPr>
        <p:spPr>
          <a:xfrm>
            <a:off x="0" y="0"/>
            <a:ext cx="9144000" cy="1858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050AEAA-E9B2-FB44-A85F-75D7146FAACD}"/>
              </a:ext>
            </a:extLst>
          </p:cNvPr>
          <p:cNvSpPr/>
          <p:nvPr userDrawn="1"/>
        </p:nvSpPr>
        <p:spPr>
          <a:xfrm>
            <a:off x="662226" y="4837784"/>
            <a:ext cx="2976902" cy="184666"/>
          </a:xfrm>
          <a:prstGeom prst="rect">
            <a:avLst/>
          </a:prstGeom>
        </p:spPr>
        <p:txBody>
          <a:bodyPr wrap="square" lIns="0">
            <a:spAutoFit/>
          </a:bodyPr>
          <a:lstStyle/>
          <a:p>
            <a:r>
              <a:rPr lang="en-US" sz="600" dirty="0">
                <a:solidFill>
                  <a:schemeClr val="bg1">
                    <a:lumMod val="50000"/>
                  </a:schemeClr>
                </a:solidFill>
                <a:latin typeface="Arial" panose="020B0604020202020204" pitchFamily="34" charset="0"/>
                <a:cs typeface="Arial" panose="020B0604020202020204" pitchFamily="34" charset="0"/>
              </a:rPr>
              <a:t>© 2020 Lumen Technologies, LLC. All Rights Reserved. </a:t>
            </a:r>
          </a:p>
        </p:txBody>
      </p:sp>
    </p:spTree>
    <p:custDataLst>
      <p:tags r:id="rId19"/>
    </p:custDataLst>
    <p:extLst>
      <p:ext uri="{BB962C8B-B14F-4D97-AF65-F5344CB8AC3E}">
        <p14:creationId xmlns:p14="http://schemas.microsoft.com/office/powerpoint/2010/main" val="2362245834"/>
      </p:ext>
    </p:extLst>
  </p:cSld>
  <p:clrMap bg1="lt1" tx1="dk1" bg2="lt2" tx2="dk2" accent1="accent1" accent2="accent2" accent3="accent3" accent4="accent4" accent5="accent5" accent6="accent6" hlink="hlink" folHlink="folHlink"/>
  <p:sldLayoutIdLst>
    <p:sldLayoutId id="2147483661" r:id="rId1"/>
    <p:sldLayoutId id="2147483677" r:id="rId2"/>
    <p:sldLayoutId id="2147483678" r:id="rId3"/>
    <p:sldLayoutId id="2147483662" r:id="rId4"/>
    <p:sldLayoutId id="2147483672" r:id="rId5"/>
    <p:sldLayoutId id="2147483679" r:id="rId6"/>
    <p:sldLayoutId id="2147483663" r:id="rId7"/>
    <p:sldLayoutId id="2147483676" r:id="rId8"/>
    <p:sldLayoutId id="2147483664" r:id="rId9"/>
    <p:sldLayoutId id="2147483665" r:id="rId10"/>
    <p:sldLayoutId id="2147483666" r:id="rId11"/>
    <p:sldLayoutId id="2147483667" r:id="rId12"/>
    <p:sldLayoutId id="2147483675" r:id="rId13"/>
    <p:sldLayoutId id="2147483668" r:id="rId14"/>
    <p:sldLayoutId id="2147483669" r:id="rId15"/>
    <p:sldLayoutId id="2147483680" r:id="rId16"/>
    <p:sldLayoutId id="2147483681" r:id="rId17"/>
  </p:sldLayoutIdLst>
  <p:hf sldNum="0" hdr="0" dt="0"/>
  <p:txStyles>
    <p:titleStyle>
      <a:lvl1pPr algn="l" defTabSz="685800"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Clr>
          <a:schemeClr val="accent3"/>
        </a:buClr>
        <a:buSzPct val="100000"/>
        <a:buFont typeface="Arial" panose="020B0604020202020204" pitchFamily="34" charset="0"/>
        <a:buChar char="•"/>
        <a:defRPr sz="1600" kern="1200">
          <a:solidFill>
            <a:schemeClr val="tx1"/>
          </a:solidFill>
          <a:latin typeface="+mn-lt"/>
          <a:ea typeface="+mn-ea"/>
          <a:cs typeface="+mn-cs"/>
        </a:defRPr>
      </a:lvl1pPr>
      <a:lvl2pPr marL="342900" indent="-169863" algn="l" defTabSz="685800" rtl="0" eaLnBrk="1" latinLnBrk="0" hangingPunct="1">
        <a:lnSpc>
          <a:spcPct val="90000"/>
        </a:lnSpc>
        <a:spcBef>
          <a:spcPts val="375"/>
        </a:spcBef>
        <a:buClr>
          <a:schemeClr val="tx1"/>
        </a:buClr>
        <a:buSzPct val="70000"/>
        <a:buFont typeface="Monaco" pitchFamily="2" charset="77"/>
        <a:buChar char="⎻"/>
        <a:tabLst/>
        <a:defRPr sz="1400" kern="1200">
          <a:solidFill>
            <a:schemeClr val="tx1"/>
          </a:solidFill>
          <a:latin typeface="+mn-lt"/>
          <a:ea typeface="+mn-ea"/>
          <a:cs typeface="+mn-cs"/>
        </a:defRPr>
      </a:lvl2pPr>
      <a:lvl3pPr marL="571500" indent="-168275" algn="l" defTabSz="685800" rtl="0" eaLnBrk="1" latinLnBrk="0" hangingPunct="1">
        <a:lnSpc>
          <a:spcPct val="90000"/>
        </a:lnSpc>
        <a:spcBef>
          <a:spcPts val="375"/>
        </a:spcBef>
        <a:buClr>
          <a:schemeClr val="tx1"/>
        </a:buClr>
        <a:buSzPct val="90000"/>
        <a:buFont typeface="Arial" panose="020B0604020202020204" pitchFamily="34" charset="0"/>
        <a:buChar char="•"/>
        <a:tabLst/>
        <a:defRPr sz="1400" kern="1200">
          <a:solidFill>
            <a:sysClr val="windowText" lastClr="000000"/>
          </a:solidFill>
          <a:latin typeface="+mn-lt"/>
          <a:ea typeface="+mn-ea"/>
          <a:cs typeface="+mn-cs"/>
        </a:defRPr>
      </a:lvl3pPr>
      <a:lvl4pPr marL="1200150" indent="-171450" algn="l" defTabSz="685800" rtl="0" eaLnBrk="1" latinLnBrk="0" hangingPunct="1">
        <a:lnSpc>
          <a:spcPct val="90000"/>
        </a:lnSpc>
        <a:spcBef>
          <a:spcPts val="375"/>
        </a:spcBef>
        <a:buClr>
          <a:schemeClr val="accent3"/>
        </a:buClr>
        <a:buSzPct val="90000"/>
        <a:buFont typeface="STIXGeneral-Regular" pitchFamily="2" charset="2"/>
        <a:buChar char="⎯"/>
        <a:defRPr sz="11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3"/>
        </a:buClr>
        <a:buSzPct val="90000"/>
        <a:buFont typeface="STIXGeneral-Regular" pitchFamily="2" charset="2"/>
        <a:buChar char="⎯"/>
        <a:defRPr sz="11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18.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19.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20.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21.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2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2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24.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tags" Target="../tags/tag2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26.xml"/><Relationship Id="rId4" Type="http://schemas.openxmlformats.org/officeDocument/2006/relationships/image" Target="../media/image20.e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27.xml"/><Relationship Id="rId5" Type="http://schemas.openxmlformats.org/officeDocument/2006/relationships/image" Target="../media/image22.emf"/><Relationship Id="rId4" Type="http://schemas.openxmlformats.org/officeDocument/2006/relationships/image" Target="../media/image21.emf"/></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4.xml"/><Relationship Id="rId1" Type="http://schemas.openxmlformats.org/officeDocument/2006/relationships/tags" Target="../tags/tag10.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28.xml"/><Relationship Id="rId4" Type="http://schemas.openxmlformats.org/officeDocument/2006/relationships/image" Target="../media/image23.em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29.xml"/><Relationship Id="rId4" Type="http://schemas.openxmlformats.org/officeDocument/2006/relationships/image" Target="../media/image24.em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30.xml"/><Relationship Id="rId5" Type="http://schemas.openxmlformats.org/officeDocument/2006/relationships/image" Target="../media/image2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31.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32.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33.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34.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35.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36.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37.xml"/><Relationship Id="rId6" Type="http://schemas.openxmlformats.org/officeDocument/2006/relationships/image" Target="../media/image35.emf"/><Relationship Id="rId5" Type="http://schemas.openxmlformats.org/officeDocument/2006/relationships/image" Target="../media/image34.emf"/><Relationship Id="rId4" Type="http://schemas.openxmlformats.org/officeDocument/2006/relationships/image" Target="../media/image33.emf"/></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38.xml"/><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39.xml"/><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40.xml"/><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tags" Target="../tags/tag41.xml"/><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2.xml"/><Relationship Id="rId7"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0.png"/><Relationship Id="rId9" Type="http://schemas.openxmlformats.org/officeDocument/2006/relationships/image" Target="../media/image15.e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16.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17.xml"/><Relationship Id="rId5" Type="http://schemas.openxmlformats.org/officeDocument/2006/relationships/image" Target="../media/image9.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B113E35-354E-BF7B-709B-2144C01981D3}"/>
              </a:ext>
            </a:extLst>
          </p:cNvPr>
          <p:cNvSpPr>
            <a:spLocks noGrp="1"/>
          </p:cNvSpPr>
          <p:nvPr>
            <p:ph type="body" sz="quarter" idx="13"/>
          </p:nvPr>
        </p:nvSpPr>
        <p:spPr/>
        <p:txBody>
          <a:bodyPr/>
          <a:lstStyle/>
          <a:p>
            <a:r>
              <a:rPr lang="en-US" dirty="0"/>
              <a:t>Group Presentation</a:t>
            </a:r>
            <a:br>
              <a:rPr lang="en-US" dirty="0"/>
            </a:br>
            <a:r>
              <a:rPr lang="en-US" dirty="0"/>
              <a:t>October 6, 2023</a:t>
            </a:r>
          </a:p>
        </p:txBody>
      </p:sp>
      <p:sp>
        <p:nvSpPr>
          <p:cNvPr id="3" name="Title 2">
            <a:extLst>
              <a:ext uri="{FF2B5EF4-FFF2-40B4-BE49-F238E27FC236}">
                <a16:creationId xmlns:a16="http://schemas.microsoft.com/office/drawing/2014/main" id="{F6BA6130-0C1A-017E-F554-4680B1ABB623}"/>
              </a:ext>
            </a:extLst>
          </p:cNvPr>
          <p:cNvSpPr>
            <a:spLocks noGrp="1"/>
          </p:cNvSpPr>
          <p:nvPr>
            <p:ph type="title"/>
          </p:nvPr>
        </p:nvSpPr>
        <p:spPr>
          <a:xfrm>
            <a:off x="870279" y="2914707"/>
            <a:ext cx="7203534" cy="409897"/>
          </a:xfrm>
        </p:spPr>
        <p:txBody>
          <a:bodyPr>
            <a:normAutofit fontScale="90000"/>
          </a:bodyPr>
          <a:lstStyle/>
          <a:p>
            <a:r>
              <a:rPr lang="en-US" dirty="0"/>
              <a:t>2024 Benefits Annual Enrollment Overview</a:t>
            </a:r>
          </a:p>
        </p:txBody>
      </p:sp>
    </p:spTree>
    <p:extLst>
      <p:ext uri="{BB962C8B-B14F-4D97-AF65-F5344CB8AC3E}">
        <p14:creationId xmlns:p14="http://schemas.microsoft.com/office/powerpoint/2010/main" val="386988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E8D538D-9937-438A-A88A-5DCCD929826E}"/>
              </a:ext>
            </a:extLst>
          </p:cNvPr>
          <p:cNvSpPr/>
          <p:nvPr/>
        </p:nvSpPr>
        <p:spPr>
          <a:xfrm>
            <a:off x="275557" y="198725"/>
            <a:ext cx="2357056" cy="338554"/>
          </a:xfrm>
          <a:prstGeom prst="rect">
            <a:avLst/>
          </a:prstGeom>
        </p:spPr>
        <p:txBody>
          <a:bodyPr wrap="square">
            <a:spAutoFit/>
          </a:bodyPr>
          <a:lstStyle/>
          <a:p>
            <a:pPr marR="0" lvl="0">
              <a:spcBef>
                <a:spcPts val="0"/>
              </a:spcBef>
              <a:spcAft>
                <a:spcPts val="0"/>
              </a:spcAft>
              <a:tabLst>
                <a:tab pos="457200" algn="l"/>
              </a:tabLst>
            </a:pPr>
            <a:r>
              <a:rPr lang="en-US" sz="1600" b="1" dirty="0">
                <a:latin typeface="Arial" panose="020B0604020202020204" pitchFamily="34" charset="0"/>
                <a:ea typeface="Calibri" panose="020F0502020204030204" pitchFamily="34" charset="0"/>
                <a:cs typeface="Arial" panose="020B0604020202020204" pitchFamily="34" charset="0"/>
              </a:rPr>
              <a:t>2024 Medical Changes </a:t>
            </a:r>
          </a:p>
        </p:txBody>
      </p:sp>
      <p:sp>
        <p:nvSpPr>
          <p:cNvPr id="7" name="TextBox 6">
            <a:extLst>
              <a:ext uri="{FF2B5EF4-FFF2-40B4-BE49-F238E27FC236}">
                <a16:creationId xmlns:a16="http://schemas.microsoft.com/office/drawing/2014/main" id="{2B2C3235-A104-4998-93B8-B5D5E60844A3}"/>
              </a:ext>
            </a:extLst>
          </p:cNvPr>
          <p:cNvSpPr txBox="1"/>
          <p:nvPr/>
        </p:nvSpPr>
        <p:spPr>
          <a:xfrm>
            <a:off x="116157" y="4575531"/>
            <a:ext cx="742427" cy="453006"/>
          </a:xfrm>
          <a:prstGeom prst="rect">
            <a:avLst/>
          </a:prstGeom>
        </p:spPr>
        <p:txBody>
          <a:bodyPr vert="horz" wrap="none" lIns="91440" tIns="45720" rIns="91440" bIns="45720" rtlCol="0" anchor="b">
            <a:noAutofit/>
          </a:bodyPr>
          <a:lstStyle/>
          <a:p>
            <a:pPr algn="ctr"/>
            <a:r>
              <a:rPr lang="en-US" sz="800" dirty="0">
                <a:solidFill>
                  <a:schemeClr val="bg1">
                    <a:lumMod val="50000"/>
                  </a:schemeClr>
                </a:solidFill>
              </a:rPr>
              <a:t>10</a:t>
            </a:r>
          </a:p>
        </p:txBody>
      </p:sp>
      <p:sp>
        <p:nvSpPr>
          <p:cNvPr id="11" name="TextBox 10">
            <a:extLst>
              <a:ext uri="{FF2B5EF4-FFF2-40B4-BE49-F238E27FC236}">
                <a16:creationId xmlns:a16="http://schemas.microsoft.com/office/drawing/2014/main" id="{7CC6B530-1311-0345-ECED-642EB584F763}"/>
              </a:ext>
            </a:extLst>
          </p:cNvPr>
          <p:cNvSpPr txBox="1"/>
          <p:nvPr/>
        </p:nvSpPr>
        <p:spPr>
          <a:xfrm>
            <a:off x="3886798" y="4803083"/>
            <a:ext cx="1266739" cy="225454"/>
          </a:xfrm>
          <a:prstGeom prst="rect">
            <a:avLst/>
          </a:prstGeom>
        </p:spPr>
        <p:txBody>
          <a:bodyPr vert="horz" wrap="none" lIns="91440" tIns="45720" rIns="91440" bIns="45720" rtlCol="0" anchor="b">
            <a:noAutofit/>
          </a:bodyPr>
          <a:lstStyle/>
          <a:p>
            <a:pPr algn="l"/>
            <a:r>
              <a:rPr lang="en-US" sz="700" dirty="0">
                <a:solidFill>
                  <a:schemeClr val="bg1">
                    <a:lumMod val="50000"/>
                  </a:schemeClr>
                </a:solidFill>
              </a:rPr>
              <a:t>2024 Annual Enrollment</a:t>
            </a:r>
          </a:p>
        </p:txBody>
      </p:sp>
      <p:sp>
        <p:nvSpPr>
          <p:cNvPr id="12" name="TextBox 11">
            <a:extLst>
              <a:ext uri="{FF2B5EF4-FFF2-40B4-BE49-F238E27FC236}">
                <a16:creationId xmlns:a16="http://schemas.microsoft.com/office/drawing/2014/main" id="{060EE30E-2DE2-B29D-5ECE-18B7AB27A7A9}"/>
              </a:ext>
            </a:extLst>
          </p:cNvPr>
          <p:cNvSpPr txBox="1"/>
          <p:nvPr/>
        </p:nvSpPr>
        <p:spPr>
          <a:xfrm>
            <a:off x="275557" y="1099273"/>
            <a:ext cx="8658470" cy="1154162"/>
          </a:xfrm>
          <a:prstGeom prst="rect">
            <a:avLst/>
          </a:prstGeom>
          <a:noFill/>
        </p:spPr>
        <p:txBody>
          <a:bodyPr wrap="square">
            <a:spAutoFit/>
          </a:bodyPr>
          <a:lstStyle/>
          <a:p>
            <a:pPr marL="0" marR="0">
              <a:spcBef>
                <a:spcPts val="0"/>
              </a:spcBef>
              <a:spcAft>
                <a:spcPts val="0"/>
              </a:spcAft>
            </a:pPr>
            <a:r>
              <a:rPr lang="en-US" sz="1200" b="1" dirty="0">
                <a:solidFill>
                  <a:srgbClr val="000000"/>
                </a:solidFill>
                <a:effectLst/>
                <a:ea typeface="Calibri" panose="020F0502020204030204" pitchFamily="34" charset="0"/>
                <a:cs typeface="Calibri" panose="020F0502020204030204" pitchFamily="34" charset="0"/>
              </a:rPr>
              <a:t>Child and Family Behavioral Coaching and Virtual Behavioral Coaching</a:t>
            </a:r>
            <a:r>
              <a:rPr lang="en-US" sz="1400" b="1" dirty="0">
                <a:solidFill>
                  <a:srgbClr val="000000"/>
                </a:solidFill>
                <a:effectLst/>
                <a:ea typeface="Calibri" panose="020F0502020204030204" pitchFamily="34" charset="0"/>
                <a:cs typeface="Calibri" panose="020F0502020204030204" pitchFamily="34" charset="0"/>
              </a:rPr>
              <a:t> </a:t>
            </a:r>
            <a:endParaRPr lang="en-US" sz="1400" dirty="0">
              <a:solidFill>
                <a:srgbClr val="000000"/>
              </a:solidFill>
              <a:effectLst/>
              <a:ea typeface="Calibri" panose="020F0502020204030204" pitchFamily="34" charset="0"/>
              <a:cs typeface="Calibri" panose="020F0502020204030204" pitchFamily="34" charset="0"/>
            </a:endParaRPr>
          </a:p>
          <a:p>
            <a:pPr marL="628650" lvl="1" indent="-171450">
              <a:buFont typeface="Arial" panose="020B0604020202020204" pitchFamily="34" charset="0"/>
              <a:buChar char="•"/>
            </a:pPr>
            <a:r>
              <a:rPr lang="en-US" sz="1100" dirty="0">
                <a:solidFill>
                  <a:srgbClr val="000000"/>
                </a:solidFill>
                <a:effectLst/>
                <a:ea typeface="Calibri" panose="020F0502020204030204" pitchFamily="34" charset="0"/>
                <a:cs typeface="Calibri" panose="020F0502020204030204" pitchFamily="34" charset="0"/>
              </a:rPr>
              <a:t>Personalized coach-led programs that use the principles of cognitive behavioral therapy (CBT) presented in a series of weekly modules. </a:t>
            </a:r>
          </a:p>
          <a:p>
            <a:pPr marL="628650" lvl="1" indent="-171450">
              <a:buFont typeface="Arial" panose="020B0604020202020204" pitchFamily="34" charset="0"/>
              <a:buChar char="•"/>
            </a:pPr>
            <a:r>
              <a:rPr lang="en-US" sz="1100" dirty="0">
                <a:solidFill>
                  <a:srgbClr val="000000"/>
                </a:solidFill>
                <a:effectLst/>
                <a:ea typeface="Calibri" panose="020F0502020204030204" pitchFamily="34" charset="0"/>
                <a:cs typeface="Calibri" panose="020F0502020204030204" pitchFamily="34" charset="0"/>
              </a:rPr>
              <a:t>The programs are designed to help members manage mild to moderate symptoms of stress, anxiety, and depression, and learn coping skills - at no cost. </a:t>
            </a:r>
          </a:p>
          <a:p>
            <a:pPr marL="628650" lvl="1" indent="-171450">
              <a:buFont typeface="Arial" panose="020B0604020202020204" pitchFamily="34" charset="0"/>
              <a:buChar char="•"/>
            </a:pPr>
            <a:r>
              <a:rPr lang="en-US" sz="1100" dirty="0">
                <a:solidFill>
                  <a:srgbClr val="000000"/>
                </a:solidFill>
                <a:effectLst/>
                <a:ea typeface="Calibri" panose="020F0502020204030204" pitchFamily="34" charset="0"/>
                <a:cs typeface="Calibri" panose="020F0502020204030204" pitchFamily="34" charset="0"/>
              </a:rPr>
              <a:t>Enrollment in the programs varies depending on the age of dependents. </a:t>
            </a:r>
          </a:p>
        </p:txBody>
      </p:sp>
      <p:sp>
        <p:nvSpPr>
          <p:cNvPr id="6" name="TextBox 5">
            <a:extLst>
              <a:ext uri="{FF2B5EF4-FFF2-40B4-BE49-F238E27FC236}">
                <a16:creationId xmlns:a16="http://schemas.microsoft.com/office/drawing/2014/main" id="{0A87E294-4BFF-2593-3026-A62A8A2463C9}"/>
              </a:ext>
            </a:extLst>
          </p:cNvPr>
          <p:cNvSpPr txBox="1"/>
          <p:nvPr/>
        </p:nvSpPr>
        <p:spPr>
          <a:xfrm>
            <a:off x="301607" y="2263973"/>
            <a:ext cx="8179885" cy="615553"/>
          </a:xfrm>
          <a:prstGeom prst="rect">
            <a:avLst/>
          </a:prstGeom>
          <a:noFill/>
        </p:spPr>
        <p:txBody>
          <a:bodyPr wrap="square">
            <a:spAutoFit/>
          </a:bodyPr>
          <a:lstStyle/>
          <a:p>
            <a:pPr>
              <a:buClr>
                <a:schemeClr val="tx1"/>
              </a:buClr>
            </a:pPr>
            <a:r>
              <a:rPr lang="en-US" sz="1200" b="1" dirty="0"/>
              <a:t>Expanded Acupuncture Coverage</a:t>
            </a:r>
          </a:p>
          <a:p>
            <a:pPr marL="628650" lvl="1" indent="-171450">
              <a:buClr>
                <a:schemeClr val="tx1"/>
              </a:buClr>
              <a:buFont typeface="Arial" panose="020B0604020202020204" pitchFamily="34" charset="0"/>
              <a:buChar char="•"/>
            </a:pPr>
            <a:r>
              <a:rPr lang="en-US" sz="1100" dirty="0"/>
              <a:t>Acupuncture has been expanded to cover all medical diagnoses. </a:t>
            </a:r>
          </a:p>
          <a:p>
            <a:pPr marL="628650" lvl="1" indent="-171450">
              <a:buClr>
                <a:schemeClr val="tx1"/>
              </a:buClr>
              <a:buFont typeface="Arial" panose="020B0604020202020204" pitchFamily="34" charset="0"/>
              <a:buChar char="•"/>
            </a:pPr>
            <a:r>
              <a:rPr lang="en-US" sz="1100" dirty="0"/>
              <a:t>Note: Acupuncture Coverage is currently in place for Surest PPO for all diagnoses. </a:t>
            </a:r>
            <a:r>
              <a:rPr lang="en-US" sz="1100" dirty="0" err="1"/>
              <a:t>ired</a:t>
            </a:r>
            <a:r>
              <a:rPr lang="en-US" sz="1100" dirty="0"/>
              <a:t> </a:t>
            </a:r>
            <a:endParaRPr lang="en-US" sz="1100" b="1" dirty="0"/>
          </a:p>
        </p:txBody>
      </p:sp>
      <p:pic>
        <p:nvPicPr>
          <p:cNvPr id="8" name="Picture 7">
            <a:extLst>
              <a:ext uri="{FF2B5EF4-FFF2-40B4-BE49-F238E27FC236}">
                <a16:creationId xmlns:a16="http://schemas.microsoft.com/office/drawing/2014/main" id="{F89242CA-78E4-41B1-5953-C3B70BC08CC6}"/>
              </a:ext>
            </a:extLst>
          </p:cNvPr>
          <p:cNvPicPr>
            <a:picLocks noChangeAspect="1"/>
          </p:cNvPicPr>
          <p:nvPr/>
        </p:nvPicPr>
        <p:blipFill>
          <a:blip r:embed="rId4"/>
          <a:stretch>
            <a:fillRect/>
          </a:stretch>
        </p:blipFill>
        <p:spPr>
          <a:xfrm>
            <a:off x="6613044" y="198725"/>
            <a:ext cx="740213" cy="722376"/>
          </a:xfrm>
          <a:prstGeom prst="rect">
            <a:avLst/>
          </a:prstGeom>
        </p:spPr>
      </p:pic>
      <p:pic>
        <p:nvPicPr>
          <p:cNvPr id="9" name="Picture 8">
            <a:extLst>
              <a:ext uri="{FF2B5EF4-FFF2-40B4-BE49-F238E27FC236}">
                <a16:creationId xmlns:a16="http://schemas.microsoft.com/office/drawing/2014/main" id="{27442E77-2E69-2A6B-25A5-458802D8B192}"/>
              </a:ext>
            </a:extLst>
          </p:cNvPr>
          <p:cNvPicPr>
            <a:picLocks noChangeAspect="1"/>
          </p:cNvPicPr>
          <p:nvPr/>
        </p:nvPicPr>
        <p:blipFill>
          <a:blip r:embed="rId5"/>
          <a:stretch>
            <a:fillRect/>
          </a:stretch>
        </p:blipFill>
        <p:spPr>
          <a:xfrm>
            <a:off x="7353257" y="198725"/>
            <a:ext cx="751344" cy="722376"/>
          </a:xfrm>
          <a:prstGeom prst="rect">
            <a:avLst/>
          </a:prstGeom>
        </p:spPr>
      </p:pic>
      <p:pic>
        <p:nvPicPr>
          <p:cNvPr id="10" name="Picture 9">
            <a:extLst>
              <a:ext uri="{FF2B5EF4-FFF2-40B4-BE49-F238E27FC236}">
                <a16:creationId xmlns:a16="http://schemas.microsoft.com/office/drawing/2014/main" id="{97B860D5-002D-68E0-D257-3C82C1DA8C04}"/>
              </a:ext>
            </a:extLst>
          </p:cNvPr>
          <p:cNvPicPr>
            <a:picLocks noChangeAspect="1"/>
          </p:cNvPicPr>
          <p:nvPr/>
        </p:nvPicPr>
        <p:blipFill>
          <a:blip r:embed="rId6"/>
          <a:stretch>
            <a:fillRect/>
          </a:stretch>
        </p:blipFill>
        <p:spPr>
          <a:xfrm>
            <a:off x="8104601" y="196607"/>
            <a:ext cx="742427" cy="724494"/>
          </a:xfrm>
          <a:prstGeom prst="rect">
            <a:avLst/>
          </a:prstGeom>
        </p:spPr>
      </p:pic>
      <p:sp>
        <p:nvSpPr>
          <p:cNvPr id="3" name="TextBox 2">
            <a:extLst>
              <a:ext uri="{FF2B5EF4-FFF2-40B4-BE49-F238E27FC236}">
                <a16:creationId xmlns:a16="http://schemas.microsoft.com/office/drawing/2014/main" id="{F5CBCFCF-A777-E6B6-6B21-E80F55FF5C1D}"/>
              </a:ext>
            </a:extLst>
          </p:cNvPr>
          <p:cNvSpPr txBox="1"/>
          <p:nvPr/>
        </p:nvSpPr>
        <p:spPr>
          <a:xfrm>
            <a:off x="301607" y="2972193"/>
            <a:ext cx="8638098" cy="1708160"/>
          </a:xfrm>
          <a:prstGeom prst="rect">
            <a:avLst/>
          </a:prstGeom>
          <a:noFill/>
        </p:spPr>
        <p:txBody>
          <a:bodyPr wrap="square">
            <a:spAutoFit/>
          </a:bodyPr>
          <a:lstStyle/>
          <a:p>
            <a:pPr rtl="0"/>
            <a:r>
              <a:rPr lang="en-US" sz="1200" b="1" dirty="0"/>
              <a:t>Specialty Management Solutions (SMS) Program</a:t>
            </a:r>
          </a:p>
          <a:p>
            <a:pPr marL="628650" lvl="1" indent="-171450">
              <a:buFont typeface="Arial" panose="020B0604020202020204" pitchFamily="34" charset="0"/>
              <a:buChar char="•"/>
            </a:pPr>
            <a:r>
              <a:rPr lang="en-US" sz="1100" dirty="0">
                <a:effectLst/>
                <a:ea typeface="Calibri" panose="020F0502020204030204" pitchFamily="34" charset="0"/>
              </a:rPr>
              <a:t>Enrollment in the Specialist Management Solutions (SMS) program is required to access benefit coverage for inpatient and outpatient hip, knee or spine surgery. If surgery is the right path for you, a registered nurse can help find a designated provider and facility. If you do not enroll in SMS the Prior Authorization will be denied and you could be responsible for the full cost.</a:t>
            </a:r>
          </a:p>
          <a:p>
            <a:pPr marL="628650" lvl="1" indent="-171450">
              <a:buFont typeface="Arial" panose="020B0604020202020204" pitchFamily="34" charset="0"/>
              <a:buChar char="•"/>
            </a:pPr>
            <a:r>
              <a:rPr lang="en-US" sz="1100" dirty="0"/>
              <a:t>Replaces 2</a:t>
            </a:r>
            <a:r>
              <a:rPr lang="en-US" sz="1100" baseline="30000" dirty="0"/>
              <a:t>nd</a:t>
            </a:r>
            <a:r>
              <a:rPr lang="en-US" sz="1100" dirty="0"/>
              <a:t> MD second opinion and $500 penalty although an optional second option through 2</a:t>
            </a:r>
            <a:r>
              <a:rPr lang="en-US" sz="1100" baseline="30000" dirty="0"/>
              <a:t>nd</a:t>
            </a:r>
            <a:r>
              <a:rPr lang="en-US" sz="1100" dirty="0"/>
              <a:t> MD is still available.</a:t>
            </a:r>
          </a:p>
          <a:p>
            <a:pPr marL="628650" lvl="1" indent="-171450">
              <a:buFont typeface="Arial" panose="020B0604020202020204" pitchFamily="34" charset="0"/>
              <a:buChar char="•"/>
            </a:pPr>
            <a:r>
              <a:rPr lang="en-US" sz="1100" dirty="0"/>
              <a:t>Also offers support for other specialty and outpatient surgical care needs like routine colonoscopy, orthopedic surgery, or other specialty care procedures.</a:t>
            </a:r>
          </a:p>
          <a:p>
            <a:pPr lvl="1"/>
            <a:endParaRPr lang="en-US" sz="900" dirty="0"/>
          </a:p>
          <a:p>
            <a:pPr lvl="1"/>
            <a:r>
              <a:rPr lang="en-US" sz="900" b="1" dirty="0"/>
              <a:t>Note</a:t>
            </a:r>
            <a:r>
              <a:rPr lang="en-US" sz="900" dirty="0"/>
              <a:t>: Surest PPO participants will continue to utilize 2nd.MD, and a second opinion is </a:t>
            </a:r>
            <a:r>
              <a:rPr lang="en-US" sz="900" dirty="0" err="1"/>
              <a:t>requfor</a:t>
            </a:r>
            <a:r>
              <a:rPr lang="en-US" sz="900" dirty="0"/>
              <a:t> hip, knee, shoulder, or spine surgery. The $500 penalty applies for participants who do not seek a second opinion for the above surgeries.</a:t>
            </a:r>
          </a:p>
        </p:txBody>
      </p:sp>
    </p:spTree>
    <p:custDataLst>
      <p:tags r:id="rId1"/>
    </p:custDataLst>
    <p:extLst>
      <p:ext uri="{BB962C8B-B14F-4D97-AF65-F5344CB8AC3E}">
        <p14:creationId xmlns:p14="http://schemas.microsoft.com/office/powerpoint/2010/main" val="3403394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E8D538D-9937-438A-A88A-5DCCD929826E}"/>
              </a:ext>
            </a:extLst>
          </p:cNvPr>
          <p:cNvSpPr/>
          <p:nvPr/>
        </p:nvSpPr>
        <p:spPr>
          <a:xfrm>
            <a:off x="325185" y="160594"/>
            <a:ext cx="2702496" cy="338554"/>
          </a:xfrm>
          <a:prstGeom prst="rect">
            <a:avLst/>
          </a:prstGeom>
        </p:spPr>
        <p:txBody>
          <a:bodyPr wrap="square">
            <a:spAutoFit/>
          </a:bodyPr>
          <a:lstStyle/>
          <a:p>
            <a:pPr marR="0" lvl="0">
              <a:spcBef>
                <a:spcPts val="0"/>
              </a:spcBef>
              <a:spcAft>
                <a:spcPts val="0"/>
              </a:spcAft>
              <a:tabLst>
                <a:tab pos="457200" algn="l"/>
              </a:tabLst>
            </a:pPr>
            <a:r>
              <a:rPr lang="en-US" sz="1600" b="1" dirty="0">
                <a:latin typeface="Arial" panose="020B0604020202020204" pitchFamily="34" charset="0"/>
                <a:ea typeface="Calibri" panose="020F0502020204030204" pitchFamily="34" charset="0"/>
                <a:cs typeface="Arial" panose="020B0604020202020204" pitchFamily="34" charset="0"/>
              </a:rPr>
              <a:t>2024 Medical Changes  </a:t>
            </a:r>
          </a:p>
        </p:txBody>
      </p:sp>
      <p:sp>
        <p:nvSpPr>
          <p:cNvPr id="7" name="TextBox 6">
            <a:extLst>
              <a:ext uri="{FF2B5EF4-FFF2-40B4-BE49-F238E27FC236}">
                <a16:creationId xmlns:a16="http://schemas.microsoft.com/office/drawing/2014/main" id="{2B2C3235-A104-4998-93B8-B5D5E60844A3}"/>
              </a:ext>
            </a:extLst>
          </p:cNvPr>
          <p:cNvSpPr txBox="1"/>
          <p:nvPr/>
        </p:nvSpPr>
        <p:spPr>
          <a:xfrm>
            <a:off x="116157" y="4575531"/>
            <a:ext cx="742427" cy="453006"/>
          </a:xfrm>
          <a:prstGeom prst="rect">
            <a:avLst/>
          </a:prstGeom>
        </p:spPr>
        <p:txBody>
          <a:bodyPr vert="horz" wrap="none" lIns="91440" tIns="45720" rIns="91440" bIns="45720" rtlCol="0" anchor="b">
            <a:noAutofit/>
          </a:bodyPr>
          <a:lstStyle/>
          <a:p>
            <a:pPr algn="ctr"/>
            <a:r>
              <a:rPr lang="en-US" sz="800" dirty="0">
                <a:solidFill>
                  <a:schemeClr val="bg1">
                    <a:lumMod val="50000"/>
                  </a:schemeClr>
                </a:solidFill>
              </a:rPr>
              <a:t>11</a:t>
            </a:r>
          </a:p>
        </p:txBody>
      </p:sp>
      <p:sp>
        <p:nvSpPr>
          <p:cNvPr id="11" name="TextBox 10">
            <a:extLst>
              <a:ext uri="{FF2B5EF4-FFF2-40B4-BE49-F238E27FC236}">
                <a16:creationId xmlns:a16="http://schemas.microsoft.com/office/drawing/2014/main" id="{7CC6B530-1311-0345-ECED-642EB584F763}"/>
              </a:ext>
            </a:extLst>
          </p:cNvPr>
          <p:cNvSpPr txBox="1"/>
          <p:nvPr/>
        </p:nvSpPr>
        <p:spPr>
          <a:xfrm>
            <a:off x="3886798" y="4803083"/>
            <a:ext cx="1266739" cy="225454"/>
          </a:xfrm>
          <a:prstGeom prst="rect">
            <a:avLst/>
          </a:prstGeom>
        </p:spPr>
        <p:txBody>
          <a:bodyPr vert="horz" wrap="none" lIns="91440" tIns="45720" rIns="91440" bIns="45720" rtlCol="0" anchor="b">
            <a:noAutofit/>
          </a:bodyPr>
          <a:lstStyle/>
          <a:p>
            <a:pPr algn="l"/>
            <a:r>
              <a:rPr lang="en-US" sz="700" dirty="0">
                <a:solidFill>
                  <a:schemeClr val="bg1">
                    <a:lumMod val="50000"/>
                  </a:schemeClr>
                </a:solidFill>
              </a:rPr>
              <a:t>2024 Annual Enrollment</a:t>
            </a:r>
          </a:p>
        </p:txBody>
      </p:sp>
      <p:pic>
        <p:nvPicPr>
          <p:cNvPr id="3" name="Picture 2">
            <a:extLst>
              <a:ext uri="{FF2B5EF4-FFF2-40B4-BE49-F238E27FC236}">
                <a16:creationId xmlns:a16="http://schemas.microsoft.com/office/drawing/2014/main" id="{0272FB89-2E4F-A531-D85F-8570536E25B9}"/>
              </a:ext>
            </a:extLst>
          </p:cNvPr>
          <p:cNvPicPr>
            <a:picLocks noChangeAspect="1"/>
          </p:cNvPicPr>
          <p:nvPr/>
        </p:nvPicPr>
        <p:blipFill>
          <a:blip r:embed="rId4"/>
          <a:stretch>
            <a:fillRect/>
          </a:stretch>
        </p:blipFill>
        <p:spPr>
          <a:xfrm>
            <a:off x="5879838" y="162712"/>
            <a:ext cx="740213" cy="722376"/>
          </a:xfrm>
          <a:prstGeom prst="rect">
            <a:avLst/>
          </a:prstGeom>
        </p:spPr>
      </p:pic>
      <p:pic>
        <p:nvPicPr>
          <p:cNvPr id="4" name="Picture 3">
            <a:extLst>
              <a:ext uri="{FF2B5EF4-FFF2-40B4-BE49-F238E27FC236}">
                <a16:creationId xmlns:a16="http://schemas.microsoft.com/office/drawing/2014/main" id="{D2709455-FCCE-574B-4744-350B61112F97}"/>
              </a:ext>
            </a:extLst>
          </p:cNvPr>
          <p:cNvPicPr>
            <a:picLocks noChangeAspect="1"/>
          </p:cNvPicPr>
          <p:nvPr/>
        </p:nvPicPr>
        <p:blipFill>
          <a:blip r:embed="rId5"/>
          <a:stretch>
            <a:fillRect/>
          </a:stretch>
        </p:blipFill>
        <p:spPr>
          <a:xfrm>
            <a:off x="6620051" y="162712"/>
            <a:ext cx="751344" cy="722376"/>
          </a:xfrm>
          <a:prstGeom prst="rect">
            <a:avLst/>
          </a:prstGeom>
        </p:spPr>
      </p:pic>
      <p:pic>
        <p:nvPicPr>
          <p:cNvPr id="6" name="Picture 5">
            <a:extLst>
              <a:ext uri="{FF2B5EF4-FFF2-40B4-BE49-F238E27FC236}">
                <a16:creationId xmlns:a16="http://schemas.microsoft.com/office/drawing/2014/main" id="{FE274096-B4A5-5DDB-07E1-A3EFC1991FAC}"/>
              </a:ext>
            </a:extLst>
          </p:cNvPr>
          <p:cNvPicPr>
            <a:picLocks noChangeAspect="1"/>
          </p:cNvPicPr>
          <p:nvPr/>
        </p:nvPicPr>
        <p:blipFill>
          <a:blip r:embed="rId6"/>
          <a:stretch>
            <a:fillRect/>
          </a:stretch>
        </p:blipFill>
        <p:spPr>
          <a:xfrm>
            <a:off x="7409578" y="160594"/>
            <a:ext cx="742427" cy="724494"/>
          </a:xfrm>
          <a:prstGeom prst="rect">
            <a:avLst/>
          </a:prstGeom>
        </p:spPr>
      </p:pic>
      <p:pic>
        <p:nvPicPr>
          <p:cNvPr id="8" name="Picture 7">
            <a:extLst>
              <a:ext uri="{FF2B5EF4-FFF2-40B4-BE49-F238E27FC236}">
                <a16:creationId xmlns:a16="http://schemas.microsoft.com/office/drawing/2014/main" id="{4A260E79-207B-24EE-2732-DA3A20CB9BB5}"/>
              </a:ext>
            </a:extLst>
          </p:cNvPr>
          <p:cNvPicPr>
            <a:picLocks noChangeAspect="1"/>
          </p:cNvPicPr>
          <p:nvPr/>
        </p:nvPicPr>
        <p:blipFill>
          <a:blip r:embed="rId7"/>
          <a:stretch>
            <a:fillRect/>
          </a:stretch>
        </p:blipFill>
        <p:spPr>
          <a:xfrm>
            <a:off x="8160922" y="162712"/>
            <a:ext cx="740257" cy="722376"/>
          </a:xfrm>
          <a:prstGeom prst="rect">
            <a:avLst/>
          </a:prstGeom>
        </p:spPr>
      </p:pic>
      <p:sp>
        <p:nvSpPr>
          <p:cNvPr id="10" name="TextBox 9">
            <a:extLst>
              <a:ext uri="{FF2B5EF4-FFF2-40B4-BE49-F238E27FC236}">
                <a16:creationId xmlns:a16="http://schemas.microsoft.com/office/drawing/2014/main" id="{11FA8A97-366F-CCEE-9049-30F4A116579E}"/>
              </a:ext>
            </a:extLst>
          </p:cNvPr>
          <p:cNvSpPr txBox="1"/>
          <p:nvPr/>
        </p:nvSpPr>
        <p:spPr>
          <a:xfrm>
            <a:off x="325185" y="1147627"/>
            <a:ext cx="8179885" cy="1384995"/>
          </a:xfrm>
          <a:prstGeom prst="rect">
            <a:avLst/>
          </a:prstGeom>
          <a:noFill/>
        </p:spPr>
        <p:txBody>
          <a:bodyPr wrap="square">
            <a:spAutoFit/>
          </a:bodyPr>
          <a:lstStyle/>
          <a:p>
            <a:pPr>
              <a:buClr>
                <a:schemeClr val="tx2"/>
              </a:buClr>
            </a:pPr>
            <a:r>
              <a:rPr lang="en-US" sz="1200" b="1" dirty="0"/>
              <a:t>Expanded Nutritional Counseling Visit Limits</a:t>
            </a:r>
          </a:p>
          <a:p>
            <a:pPr marL="628650" lvl="1" indent="-171450">
              <a:buFont typeface="Arial" panose="020B0604020202020204" pitchFamily="34" charset="0"/>
              <a:buChar char="•"/>
            </a:pPr>
            <a:r>
              <a:rPr lang="en-US" sz="1200" dirty="0"/>
              <a:t>Visits will expand from three (3) per lifetime per condition to five (5) per year. </a:t>
            </a:r>
          </a:p>
          <a:p>
            <a:pPr marL="628650" lvl="1" indent="-171450">
              <a:buFont typeface="Arial" panose="020B0604020202020204" pitchFamily="34" charset="0"/>
              <a:buChar char="•"/>
            </a:pPr>
            <a:r>
              <a:rPr lang="en-US" sz="1200" dirty="0"/>
              <a:t>This applies to covered health services for medical education services provided by a licensed or healthcare professional when education is required for a disease that requires self management and if there is a knowledge deficit regarding the disease. </a:t>
            </a:r>
          </a:p>
          <a:p>
            <a:pPr marL="628650" lvl="1" indent="-171450">
              <a:buFont typeface="Arial" panose="020B0604020202020204" pitchFamily="34" charset="0"/>
              <a:buChar char="•"/>
            </a:pPr>
            <a:r>
              <a:rPr lang="en-US" sz="1200" dirty="0"/>
              <a:t>Some examples include Congestive Heart Failure, Coronary Artery Disease, Gout, Hyperlipidemia, Obstructive Airway Disease, Phenylketonuria and Renal Failure.</a:t>
            </a:r>
            <a:endParaRPr lang="en-US" sz="1200" b="1" dirty="0"/>
          </a:p>
        </p:txBody>
      </p:sp>
      <p:sp>
        <p:nvSpPr>
          <p:cNvPr id="14" name="TextBox 13">
            <a:extLst>
              <a:ext uri="{FF2B5EF4-FFF2-40B4-BE49-F238E27FC236}">
                <a16:creationId xmlns:a16="http://schemas.microsoft.com/office/drawing/2014/main" id="{CD0936C0-4816-9C05-F27E-2AE7A648D50A}"/>
              </a:ext>
            </a:extLst>
          </p:cNvPr>
          <p:cNvSpPr txBox="1"/>
          <p:nvPr/>
        </p:nvSpPr>
        <p:spPr>
          <a:xfrm>
            <a:off x="325184" y="2531092"/>
            <a:ext cx="8179885" cy="2246769"/>
          </a:xfrm>
          <a:prstGeom prst="rect">
            <a:avLst/>
          </a:prstGeom>
          <a:noFill/>
        </p:spPr>
        <p:txBody>
          <a:bodyPr wrap="square">
            <a:spAutoFit/>
          </a:bodyPr>
          <a:lstStyle/>
          <a:p>
            <a:pPr>
              <a:buClr>
                <a:schemeClr val="tx2"/>
              </a:buClr>
            </a:pPr>
            <a:r>
              <a:rPr lang="en-US" sz="1200" b="1" dirty="0"/>
              <a:t>Virtual Physical Therapy</a:t>
            </a:r>
          </a:p>
          <a:p>
            <a:pPr marL="628650" lvl="1" indent="-171450">
              <a:buFont typeface="Arial" panose="020B0604020202020204" pitchFamily="34" charset="0"/>
              <a:buChar char="•"/>
            </a:pPr>
            <a:r>
              <a:rPr lang="en-US" sz="1200" dirty="0"/>
              <a:t>Kaia will no longer be offered. </a:t>
            </a:r>
          </a:p>
          <a:p>
            <a:pPr marL="628650" lvl="1" indent="-171450">
              <a:buFont typeface="Arial" panose="020B0604020202020204" pitchFamily="34" charset="0"/>
              <a:buChar char="•"/>
            </a:pPr>
            <a:r>
              <a:rPr lang="en-US" sz="1200" dirty="0"/>
              <a:t>Hinge Health will continue to be provided at no cost to you and your eligible dependents enrolled in a Lumen medical plan. </a:t>
            </a:r>
          </a:p>
          <a:p>
            <a:pPr marL="628650" lvl="1" indent="-171450">
              <a:buFont typeface="Arial" panose="020B0604020202020204" pitchFamily="34" charset="0"/>
              <a:buChar char="•"/>
            </a:pPr>
            <a:r>
              <a:rPr lang="en-US" sz="1200" dirty="0"/>
              <a:t>Hinge Health provides all the tools you need to get moving again from the comfort of your home. Here are some of the ways your treatment plan could be tailored to you:</a:t>
            </a:r>
          </a:p>
          <a:p>
            <a:pPr marL="1085850" lvl="2" indent="-171450">
              <a:buFont typeface="Arial" panose="020B0604020202020204" pitchFamily="34" charset="0"/>
              <a:buChar char="•"/>
            </a:pPr>
            <a:r>
              <a:rPr lang="en-US" sz="1200" dirty="0"/>
              <a:t>Get a personal care team, including a physical therapist and health coach;</a:t>
            </a:r>
          </a:p>
          <a:p>
            <a:pPr marL="1085850" lvl="2" indent="-171450">
              <a:buFont typeface="Arial" panose="020B0604020202020204" pitchFamily="34" charset="0"/>
              <a:buChar char="•"/>
            </a:pPr>
            <a:r>
              <a:rPr lang="en-US" sz="1200" dirty="0"/>
              <a:t>Schedule personal physical therapy sessions as needed;</a:t>
            </a:r>
          </a:p>
          <a:p>
            <a:pPr marL="1085850" lvl="2" indent="-171450">
              <a:buFont typeface="Arial" panose="020B0604020202020204" pitchFamily="34" charset="0"/>
              <a:buChar char="•"/>
            </a:pPr>
            <a:r>
              <a:rPr lang="en-US" sz="1200" dirty="0"/>
              <a:t>Receive wearable sensors that give live feedback on your form in their app.</a:t>
            </a:r>
          </a:p>
          <a:p>
            <a:pPr marL="1085850" lvl="2" indent="-171450">
              <a:buFont typeface="Arial" panose="020B0604020202020204" pitchFamily="34" charset="0"/>
              <a:buChar char="•"/>
            </a:pPr>
            <a:endParaRPr lang="en-US" sz="1200" b="1" dirty="0"/>
          </a:p>
          <a:p>
            <a:pPr marL="0" lvl="2"/>
            <a:r>
              <a:rPr lang="en-US" sz="1000" b="1" dirty="0"/>
              <a:t>Note: </a:t>
            </a:r>
            <a:r>
              <a:rPr lang="en-US" sz="1000" dirty="0"/>
              <a:t>If you are currently using Kaia, you will receive an email from Kaia in Dec. indicating that your program will end on Dec. 31, 2023.</a:t>
            </a:r>
          </a:p>
          <a:p>
            <a:pPr>
              <a:buClr>
                <a:schemeClr val="tx2"/>
              </a:buClr>
            </a:pPr>
            <a:endParaRPr lang="en-US" sz="1100" dirty="0"/>
          </a:p>
        </p:txBody>
      </p:sp>
    </p:spTree>
    <p:custDataLst>
      <p:tags r:id="rId1"/>
    </p:custDataLst>
    <p:extLst>
      <p:ext uri="{BB962C8B-B14F-4D97-AF65-F5344CB8AC3E}">
        <p14:creationId xmlns:p14="http://schemas.microsoft.com/office/powerpoint/2010/main" val="447125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E8D538D-9937-438A-A88A-5DCCD929826E}"/>
              </a:ext>
            </a:extLst>
          </p:cNvPr>
          <p:cNvSpPr/>
          <p:nvPr/>
        </p:nvSpPr>
        <p:spPr>
          <a:xfrm>
            <a:off x="277771" y="213579"/>
            <a:ext cx="2655082" cy="338554"/>
          </a:xfrm>
          <a:prstGeom prst="rect">
            <a:avLst/>
          </a:prstGeom>
        </p:spPr>
        <p:txBody>
          <a:bodyPr wrap="square">
            <a:spAutoFit/>
          </a:bodyPr>
          <a:lstStyle/>
          <a:p>
            <a:pPr marR="0" lvl="0">
              <a:spcBef>
                <a:spcPts val="0"/>
              </a:spcBef>
              <a:spcAft>
                <a:spcPts val="0"/>
              </a:spcAft>
              <a:tabLst>
                <a:tab pos="457200" algn="l"/>
              </a:tabLst>
            </a:pPr>
            <a:r>
              <a:rPr lang="en-US" sz="1600" b="1" dirty="0">
                <a:latin typeface="Arial" panose="020B0604020202020204" pitchFamily="34" charset="0"/>
                <a:ea typeface="Calibri" panose="020F0502020204030204" pitchFamily="34" charset="0"/>
                <a:cs typeface="Arial" panose="020B0604020202020204" pitchFamily="34" charset="0"/>
              </a:rPr>
              <a:t>2024 Medical Changes </a:t>
            </a:r>
          </a:p>
        </p:txBody>
      </p:sp>
      <p:sp>
        <p:nvSpPr>
          <p:cNvPr id="7" name="TextBox 6">
            <a:extLst>
              <a:ext uri="{FF2B5EF4-FFF2-40B4-BE49-F238E27FC236}">
                <a16:creationId xmlns:a16="http://schemas.microsoft.com/office/drawing/2014/main" id="{2B2C3235-A104-4998-93B8-B5D5E60844A3}"/>
              </a:ext>
            </a:extLst>
          </p:cNvPr>
          <p:cNvSpPr txBox="1"/>
          <p:nvPr/>
        </p:nvSpPr>
        <p:spPr>
          <a:xfrm>
            <a:off x="116157" y="4575531"/>
            <a:ext cx="742427" cy="453006"/>
          </a:xfrm>
          <a:prstGeom prst="rect">
            <a:avLst/>
          </a:prstGeom>
        </p:spPr>
        <p:txBody>
          <a:bodyPr vert="horz" wrap="none" lIns="91440" tIns="45720" rIns="91440" bIns="45720" rtlCol="0" anchor="b">
            <a:noAutofit/>
          </a:bodyPr>
          <a:lstStyle/>
          <a:p>
            <a:pPr algn="ctr"/>
            <a:r>
              <a:rPr lang="en-US" sz="800" dirty="0">
                <a:solidFill>
                  <a:schemeClr val="bg1">
                    <a:lumMod val="50000"/>
                  </a:schemeClr>
                </a:solidFill>
              </a:rPr>
              <a:t>12</a:t>
            </a:r>
          </a:p>
        </p:txBody>
      </p:sp>
      <p:sp>
        <p:nvSpPr>
          <p:cNvPr id="11" name="TextBox 10">
            <a:extLst>
              <a:ext uri="{FF2B5EF4-FFF2-40B4-BE49-F238E27FC236}">
                <a16:creationId xmlns:a16="http://schemas.microsoft.com/office/drawing/2014/main" id="{7CC6B530-1311-0345-ECED-642EB584F763}"/>
              </a:ext>
            </a:extLst>
          </p:cNvPr>
          <p:cNvSpPr txBox="1"/>
          <p:nvPr/>
        </p:nvSpPr>
        <p:spPr>
          <a:xfrm>
            <a:off x="3886798" y="4803083"/>
            <a:ext cx="1266739" cy="225454"/>
          </a:xfrm>
          <a:prstGeom prst="rect">
            <a:avLst/>
          </a:prstGeom>
        </p:spPr>
        <p:txBody>
          <a:bodyPr vert="horz" wrap="none" lIns="91440" tIns="45720" rIns="91440" bIns="45720" rtlCol="0" anchor="b">
            <a:noAutofit/>
          </a:bodyPr>
          <a:lstStyle/>
          <a:p>
            <a:pPr algn="l"/>
            <a:r>
              <a:rPr lang="en-US" sz="700" dirty="0">
                <a:solidFill>
                  <a:schemeClr val="bg1">
                    <a:lumMod val="50000"/>
                  </a:schemeClr>
                </a:solidFill>
              </a:rPr>
              <a:t>2024 Annual Enrollment</a:t>
            </a:r>
          </a:p>
        </p:txBody>
      </p:sp>
      <p:sp>
        <p:nvSpPr>
          <p:cNvPr id="12" name="TextBox 11">
            <a:extLst>
              <a:ext uri="{FF2B5EF4-FFF2-40B4-BE49-F238E27FC236}">
                <a16:creationId xmlns:a16="http://schemas.microsoft.com/office/drawing/2014/main" id="{060EE30E-2DE2-B29D-5ECE-18B7AB27A7A9}"/>
              </a:ext>
            </a:extLst>
          </p:cNvPr>
          <p:cNvSpPr txBox="1"/>
          <p:nvPr/>
        </p:nvSpPr>
        <p:spPr>
          <a:xfrm>
            <a:off x="277771" y="1162410"/>
            <a:ext cx="8588458" cy="1461939"/>
          </a:xfrm>
          <a:prstGeom prst="rect">
            <a:avLst/>
          </a:prstGeom>
          <a:noFill/>
        </p:spPr>
        <p:txBody>
          <a:bodyPr wrap="square">
            <a:spAutoFit/>
          </a:bodyPr>
          <a:lstStyle/>
          <a:p>
            <a:pPr rtl="0"/>
            <a:r>
              <a:rPr lang="en-US" sz="1200" b="1" dirty="0"/>
              <a:t>Fertility Solutions</a:t>
            </a:r>
          </a:p>
          <a:p>
            <a:pPr marL="628650" lvl="1" indent="-171450">
              <a:buFont typeface="Arial" panose="020B0604020202020204" pitchFamily="34" charset="0"/>
              <a:buChar char="•"/>
            </a:pPr>
            <a:r>
              <a:rPr lang="en-US" sz="1100" dirty="0"/>
              <a:t>Fertility Solutions replaces Progyny for Surest members (which is the same program for UHC (CDHP and HDHP) members.)  </a:t>
            </a:r>
          </a:p>
          <a:p>
            <a:pPr marL="628650" lvl="1" indent="-171450">
              <a:buFont typeface="Arial" panose="020B0604020202020204" pitchFamily="34" charset="0"/>
              <a:buChar char="•"/>
            </a:pPr>
            <a:r>
              <a:rPr lang="en-US" sz="1100" dirty="0"/>
              <a:t>Fertility Solutions provides helpful information, emotional support and experienced guidance as you explore options for expanding your family.  </a:t>
            </a:r>
          </a:p>
          <a:p>
            <a:pPr marL="628650" lvl="1" indent="-171450">
              <a:buFont typeface="Arial" panose="020B0604020202020204" pitchFamily="34" charset="0"/>
              <a:buChar char="•"/>
            </a:pPr>
            <a:r>
              <a:rPr lang="en-US" sz="1100" dirty="0"/>
              <a:t>A dedicated team of experienced fertility nurses help you get information on cause of interfertility and treatment options; find doctors, clinics and facilities that meet your needs; and navigate the health care system.  </a:t>
            </a:r>
          </a:p>
          <a:p>
            <a:pPr marL="628650" lvl="1" indent="-171450">
              <a:buFont typeface="Arial" panose="020B0604020202020204" pitchFamily="34" charset="0"/>
              <a:buChar char="•"/>
            </a:pPr>
            <a:r>
              <a:rPr lang="en-US" sz="1100" dirty="0"/>
              <a:t>If you are currently undergoing treatment with Progyny, you may be eligible to continue with your current provider.  Call 866-774-4626 for more information.</a:t>
            </a:r>
          </a:p>
        </p:txBody>
      </p:sp>
      <p:sp>
        <p:nvSpPr>
          <p:cNvPr id="3" name="TextBox 2">
            <a:extLst>
              <a:ext uri="{FF2B5EF4-FFF2-40B4-BE49-F238E27FC236}">
                <a16:creationId xmlns:a16="http://schemas.microsoft.com/office/drawing/2014/main" id="{E3243D84-0794-DD3F-4179-194353627B00}"/>
              </a:ext>
            </a:extLst>
          </p:cNvPr>
          <p:cNvSpPr txBox="1"/>
          <p:nvPr/>
        </p:nvSpPr>
        <p:spPr>
          <a:xfrm>
            <a:off x="316215" y="2642613"/>
            <a:ext cx="8179885" cy="615553"/>
          </a:xfrm>
          <a:prstGeom prst="rect">
            <a:avLst/>
          </a:prstGeom>
          <a:noFill/>
        </p:spPr>
        <p:txBody>
          <a:bodyPr wrap="square">
            <a:spAutoFit/>
          </a:bodyPr>
          <a:lstStyle/>
          <a:p>
            <a:pPr rtl="0"/>
            <a:r>
              <a:rPr lang="en-US" sz="1200" b="1" dirty="0"/>
              <a:t>Health Reimbursement Account (HRA) rollover</a:t>
            </a:r>
          </a:p>
          <a:p>
            <a:pPr marL="628650" lvl="1" indent="-171450">
              <a:buFont typeface="Arial" panose="020B0604020202020204" pitchFamily="34" charset="0"/>
              <a:buChar char="•"/>
            </a:pPr>
            <a:r>
              <a:rPr lang="en-US" sz="1100" dirty="0"/>
              <a:t>If you transition from the CDHP to Surest and have an HRA balance, your HRA funds will rollover automatically. </a:t>
            </a:r>
            <a:r>
              <a:rPr lang="en-US" sz="1100" b="1" dirty="0"/>
              <a:t>NEW </a:t>
            </a:r>
            <a:r>
              <a:rPr lang="en-US" sz="1100" dirty="0"/>
              <a:t>- You will not be required to submit a request for reimbursement.</a:t>
            </a:r>
          </a:p>
        </p:txBody>
      </p:sp>
      <p:pic>
        <p:nvPicPr>
          <p:cNvPr id="8" name="Picture 7">
            <a:extLst>
              <a:ext uri="{FF2B5EF4-FFF2-40B4-BE49-F238E27FC236}">
                <a16:creationId xmlns:a16="http://schemas.microsoft.com/office/drawing/2014/main" id="{3BC34135-EC03-A9F2-ED3B-6AE1F0A23716}"/>
              </a:ext>
            </a:extLst>
          </p:cNvPr>
          <p:cNvPicPr>
            <a:picLocks noChangeAspect="1"/>
          </p:cNvPicPr>
          <p:nvPr/>
        </p:nvPicPr>
        <p:blipFill>
          <a:blip r:embed="rId4"/>
          <a:stretch>
            <a:fillRect/>
          </a:stretch>
        </p:blipFill>
        <p:spPr>
          <a:xfrm>
            <a:off x="8125972" y="219533"/>
            <a:ext cx="740257" cy="722376"/>
          </a:xfrm>
          <a:prstGeom prst="rect">
            <a:avLst/>
          </a:prstGeom>
        </p:spPr>
      </p:pic>
      <p:sp>
        <p:nvSpPr>
          <p:cNvPr id="6" name="TextBox 5">
            <a:extLst>
              <a:ext uri="{FF2B5EF4-FFF2-40B4-BE49-F238E27FC236}">
                <a16:creationId xmlns:a16="http://schemas.microsoft.com/office/drawing/2014/main" id="{AA0E4957-FB3F-45D1-293A-C4417B1FBBA5}"/>
              </a:ext>
            </a:extLst>
          </p:cNvPr>
          <p:cNvSpPr txBox="1"/>
          <p:nvPr/>
        </p:nvSpPr>
        <p:spPr>
          <a:xfrm>
            <a:off x="318410" y="3325908"/>
            <a:ext cx="8179885" cy="954107"/>
          </a:xfrm>
          <a:prstGeom prst="rect">
            <a:avLst/>
          </a:prstGeom>
          <a:noFill/>
        </p:spPr>
        <p:txBody>
          <a:bodyPr wrap="square">
            <a:spAutoFit/>
          </a:bodyPr>
          <a:lstStyle/>
          <a:p>
            <a:pPr rtl="0"/>
            <a:r>
              <a:rPr lang="en-US" sz="1200" b="1" dirty="0"/>
              <a:t>Virtual Care Capabilities</a:t>
            </a:r>
          </a:p>
          <a:p>
            <a:pPr marL="628650" lvl="1" indent="-171450">
              <a:buFont typeface="Arial" panose="020B0604020202020204" pitchFamily="34" charset="0"/>
              <a:buChar char="•"/>
            </a:pPr>
            <a:r>
              <a:rPr lang="en-US" sz="1100" dirty="0"/>
              <a:t>Surest Virtual Care Capabilities are expanding to include dermatology, gastroenterologist, migraine care, speech therapy, and more. </a:t>
            </a:r>
          </a:p>
          <a:p>
            <a:pPr marL="628650" lvl="1" indent="-171450">
              <a:buFont typeface="Arial" panose="020B0604020202020204" pitchFamily="34" charset="0"/>
              <a:buChar char="•"/>
            </a:pPr>
            <a:r>
              <a:rPr lang="en-US" sz="1100" dirty="0"/>
              <a:t>This provides flexibility and adds additional access to specialty care. </a:t>
            </a:r>
          </a:p>
          <a:p>
            <a:pPr marL="628650" lvl="1" indent="-171450">
              <a:buFont typeface="Arial" panose="020B0604020202020204" pitchFamily="34" charset="0"/>
              <a:buChar char="•"/>
            </a:pPr>
            <a:r>
              <a:rPr lang="en-US" sz="1100" dirty="0"/>
              <a:t>Virtual Care is considered in-network. </a:t>
            </a:r>
          </a:p>
        </p:txBody>
      </p:sp>
    </p:spTree>
    <p:custDataLst>
      <p:tags r:id="rId1"/>
    </p:custDataLst>
    <p:extLst>
      <p:ext uri="{BB962C8B-B14F-4D97-AF65-F5344CB8AC3E}">
        <p14:creationId xmlns:p14="http://schemas.microsoft.com/office/powerpoint/2010/main" val="1984216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E8D538D-9937-438A-A88A-5DCCD929826E}"/>
              </a:ext>
            </a:extLst>
          </p:cNvPr>
          <p:cNvSpPr/>
          <p:nvPr/>
        </p:nvSpPr>
        <p:spPr>
          <a:xfrm>
            <a:off x="338731" y="259080"/>
            <a:ext cx="8584932" cy="338554"/>
          </a:xfrm>
          <a:prstGeom prst="rect">
            <a:avLst/>
          </a:prstGeom>
        </p:spPr>
        <p:txBody>
          <a:bodyPr wrap="square">
            <a:spAutoFit/>
          </a:bodyPr>
          <a:lstStyle/>
          <a:p>
            <a:pPr marR="0" lvl="0">
              <a:spcBef>
                <a:spcPts val="0"/>
              </a:spcBef>
              <a:spcAft>
                <a:spcPts val="0"/>
              </a:spcAft>
              <a:tabLst>
                <a:tab pos="457200" algn="l"/>
              </a:tabLst>
            </a:pPr>
            <a:r>
              <a:rPr lang="en-US" sz="1600" b="1" dirty="0">
                <a:latin typeface="Arial" panose="020B0604020202020204" pitchFamily="34" charset="0"/>
                <a:ea typeface="Calibri" panose="020F0502020204030204" pitchFamily="34" charset="0"/>
                <a:cs typeface="Arial" panose="020B0604020202020204" pitchFamily="34" charset="0"/>
              </a:rPr>
              <a:t>2024 Medical Changes</a:t>
            </a:r>
          </a:p>
        </p:txBody>
      </p:sp>
      <p:sp>
        <p:nvSpPr>
          <p:cNvPr id="13" name="TextBox 12">
            <a:extLst>
              <a:ext uri="{FF2B5EF4-FFF2-40B4-BE49-F238E27FC236}">
                <a16:creationId xmlns:a16="http://schemas.microsoft.com/office/drawing/2014/main" id="{340308DE-A477-4F4A-ACEA-D3107D7CB640}"/>
              </a:ext>
            </a:extLst>
          </p:cNvPr>
          <p:cNvSpPr txBox="1"/>
          <p:nvPr/>
        </p:nvSpPr>
        <p:spPr>
          <a:xfrm>
            <a:off x="259263" y="1170417"/>
            <a:ext cx="8161379" cy="276999"/>
          </a:xfrm>
          <a:prstGeom prst="rect">
            <a:avLst/>
          </a:prstGeom>
          <a:noFill/>
        </p:spPr>
        <p:txBody>
          <a:bodyPr wrap="square">
            <a:spAutoFit/>
          </a:bodyPr>
          <a:lstStyle/>
          <a:p>
            <a:pPr>
              <a:buClr>
                <a:schemeClr val="tx2"/>
              </a:buClr>
            </a:pPr>
            <a:r>
              <a:rPr lang="en-US" sz="1200" b="1" dirty="0"/>
              <a:t>Health Savings Account (HSA)</a:t>
            </a:r>
          </a:p>
        </p:txBody>
      </p:sp>
      <p:sp>
        <p:nvSpPr>
          <p:cNvPr id="7" name="TextBox 6">
            <a:extLst>
              <a:ext uri="{FF2B5EF4-FFF2-40B4-BE49-F238E27FC236}">
                <a16:creationId xmlns:a16="http://schemas.microsoft.com/office/drawing/2014/main" id="{2B2C3235-A104-4998-93B8-B5D5E60844A3}"/>
              </a:ext>
            </a:extLst>
          </p:cNvPr>
          <p:cNvSpPr txBox="1"/>
          <p:nvPr/>
        </p:nvSpPr>
        <p:spPr>
          <a:xfrm>
            <a:off x="116157" y="4575531"/>
            <a:ext cx="742427" cy="453006"/>
          </a:xfrm>
          <a:prstGeom prst="rect">
            <a:avLst/>
          </a:prstGeom>
        </p:spPr>
        <p:txBody>
          <a:bodyPr vert="horz" wrap="none" lIns="91440" tIns="45720" rIns="91440" bIns="45720" rtlCol="0" anchor="b">
            <a:noAutofit/>
          </a:bodyPr>
          <a:lstStyle/>
          <a:p>
            <a:pPr algn="ctr"/>
            <a:r>
              <a:rPr lang="en-US" sz="800" dirty="0">
                <a:solidFill>
                  <a:schemeClr val="bg1">
                    <a:lumMod val="50000"/>
                  </a:schemeClr>
                </a:solidFill>
              </a:rPr>
              <a:t>13</a:t>
            </a:r>
          </a:p>
        </p:txBody>
      </p:sp>
      <p:sp>
        <p:nvSpPr>
          <p:cNvPr id="11" name="TextBox 10">
            <a:extLst>
              <a:ext uri="{FF2B5EF4-FFF2-40B4-BE49-F238E27FC236}">
                <a16:creationId xmlns:a16="http://schemas.microsoft.com/office/drawing/2014/main" id="{7CC6B530-1311-0345-ECED-642EB584F763}"/>
              </a:ext>
            </a:extLst>
          </p:cNvPr>
          <p:cNvSpPr txBox="1"/>
          <p:nvPr/>
        </p:nvSpPr>
        <p:spPr>
          <a:xfrm>
            <a:off x="3886798" y="4803083"/>
            <a:ext cx="1266739" cy="225454"/>
          </a:xfrm>
          <a:prstGeom prst="rect">
            <a:avLst/>
          </a:prstGeom>
        </p:spPr>
        <p:txBody>
          <a:bodyPr vert="horz" wrap="none" lIns="91440" tIns="45720" rIns="91440" bIns="45720" rtlCol="0" anchor="b">
            <a:noAutofit/>
          </a:bodyPr>
          <a:lstStyle/>
          <a:p>
            <a:pPr algn="l"/>
            <a:r>
              <a:rPr lang="en-US" sz="700" dirty="0">
                <a:solidFill>
                  <a:schemeClr val="bg1">
                    <a:lumMod val="50000"/>
                  </a:schemeClr>
                </a:solidFill>
              </a:rPr>
              <a:t>2024 Annual Enrollment</a:t>
            </a:r>
          </a:p>
        </p:txBody>
      </p:sp>
      <p:sp>
        <p:nvSpPr>
          <p:cNvPr id="4" name="TextBox 3">
            <a:extLst>
              <a:ext uri="{FF2B5EF4-FFF2-40B4-BE49-F238E27FC236}">
                <a16:creationId xmlns:a16="http://schemas.microsoft.com/office/drawing/2014/main" id="{235C24E8-9F59-8E14-4B51-091E0989D18C}"/>
              </a:ext>
            </a:extLst>
          </p:cNvPr>
          <p:cNvSpPr txBox="1"/>
          <p:nvPr/>
        </p:nvSpPr>
        <p:spPr>
          <a:xfrm>
            <a:off x="277771" y="1525350"/>
            <a:ext cx="7235549" cy="276999"/>
          </a:xfrm>
          <a:prstGeom prst="rect">
            <a:avLst/>
          </a:prstGeom>
          <a:noFill/>
        </p:spPr>
        <p:txBody>
          <a:bodyPr wrap="square">
            <a:spAutoFit/>
          </a:bodyPr>
          <a:lstStyle/>
          <a:p>
            <a:r>
              <a:rPr lang="en-US" sz="1200" dirty="0"/>
              <a:t>HSA limits are determined by the IRS and are subject to change. The limits are increasing as follows:</a:t>
            </a:r>
          </a:p>
        </p:txBody>
      </p:sp>
      <p:graphicFrame>
        <p:nvGraphicFramePr>
          <p:cNvPr id="10" name="Table 11">
            <a:extLst>
              <a:ext uri="{FF2B5EF4-FFF2-40B4-BE49-F238E27FC236}">
                <a16:creationId xmlns:a16="http://schemas.microsoft.com/office/drawing/2014/main" id="{275BD3E7-B6A2-E8A9-59E8-70AEB269EAC8}"/>
              </a:ext>
            </a:extLst>
          </p:cNvPr>
          <p:cNvGraphicFramePr>
            <a:graphicFrameLocks noGrp="1"/>
          </p:cNvGraphicFramePr>
          <p:nvPr>
            <p:extLst>
              <p:ext uri="{D42A27DB-BD31-4B8C-83A1-F6EECF244321}">
                <p14:modId xmlns:p14="http://schemas.microsoft.com/office/powerpoint/2010/main" val="475802346"/>
              </p:ext>
            </p:extLst>
          </p:nvPr>
        </p:nvGraphicFramePr>
        <p:xfrm>
          <a:off x="949722" y="1905950"/>
          <a:ext cx="6817476" cy="1137920"/>
        </p:xfrm>
        <a:graphic>
          <a:graphicData uri="http://schemas.openxmlformats.org/drawingml/2006/table">
            <a:tbl>
              <a:tblPr firstRow="1" bandRow="1">
                <a:tableStyleId>{5C22544A-7EE6-4342-B048-85BDC9FD1C3A}</a:tableStyleId>
              </a:tblPr>
              <a:tblGrid>
                <a:gridCol w="2563823">
                  <a:extLst>
                    <a:ext uri="{9D8B030D-6E8A-4147-A177-3AD203B41FA5}">
                      <a16:colId xmlns:a16="http://schemas.microsoft.com/office/drawing/2014/main" val="969723544"/>
                    </a:ext>
                  </a:extLst>
                </a:gridCol>
                <a:gridCol w="2221653">
                  <a:extLst>
                    <a:ext uri="{9D8B030D-6E8A-4147-A177-3AD203B41FA5}">
                      <a16:colId xmlns:a16="http://schemas.microsoft.com/office/drawing/2014/main" val="3984443363"/>
                    </a:ext>
                  </a:extLst>
                </a:gridCol>
                <a:gridCol w="2032000">
                  <a:extLst>
                    <a:ext uri="{9D8B030D-6E8A-4147-A177-3AD203B41FA5}">
                      <a16:colId xmlns:a16="http://schemas.microsoft.com/office/drawing/2014/main" val="2860292031"/>
                    </a:ext>
                  </a:extLst>
                </a:gridCol>
              </a:tblGrid>
              <a:tr h="370840">
                <a:tc>
                  <a:txBody>
                    <a:bodyPr/>
                    <a:lstStyle/>
                    <a:p>
                      <a:r>
                        <a:rPr lang="en-US" sz="1000" dirty="0"/>
                        <a:t>Coverage Level</a:t>
                      </a:r>
                    </a:p>
                  </a:txBody>
                  <a:tcPr/>
                </a:tc>
                <a:tc>
                  <a:txBody>
                    <a:bodyPr/>
                    <a:lstStyle/>
                    <a:p>
                      <a:pPr algn="ctr"/>
                      <a:r>
                        <a:rPr lang="en-US" sz="1000" dirty="0"/>
                        <a:t>2024 Limits</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000" dirty="0"/>
                        <a:t>2023 Limits</a:t>
                      </a:r>
                    </a:p>
                  </a:txBody>
                  <a:tcPr/>
                </a:tc>
                <a:extLst>
                  <a:ext uri="{0D108BD9-81ED-4DB2-BD59-A6C34878D82A}">
                    <a16:rowId xmlns:a16="http://schemas.microsoft.com/office/drawing/2014/main" val="3148388352"/>
                  </a:ext>
                </a:extLst>
              </a:tr>
              <a:tr h="370840">
                <a:tc>
                  <a:txBody>
                    <a:bodyPr/>
                    <a:lstStyle/>
                    <a:p>
                      <a:r>
                        <a:rPr lang="en-US" sz="1000" dirty="0"/>
                        <a:t>Employee</a:t>
                      </a:r>
                    </a:p>
                  </a:txBody>
                  <a:tcPr/>
                </a:tc>
                <a:tc>
                  <a:txBody>
                    <a:bodyPr/>
                    <a:lstStyle/>
                    <a:p>
                      <a:pPr algn="ctr"/>
                      <a:r>
                        <a:rPr lang="en-US" sz="1000" dirty="0"/>
                        <a:t>$4,150</a:t>
                      </a:r>
                    </a:p>
                  </a:txBody>
                  <a:tcPr/>
                </a:tc>
                <a:tc>
                  <a:txBody>
                    <a:bodyPr/>
                    <a:lstStyle/>
                    <a:p>
                      <a:pPr algn="ctr"/>
                      <a:r>
                        <a:rPr lang="en-US" sz="1000" dirty="0"/>
                        <a:t>$3,850</a:t>
                      </a:r>
                    </a:p>
                  </a:txBody>
                  <a:tcPr/>
                </a:tc>
                <a:extLst>
                  <a:ext uri="{0D108BD9-81ED-4DB2-BD59-A6C34878D82A}">
                    <a16:rowId xmlns:a16="http://schemas.microsoft.com/office/drawing/2014/main" val="669528551"/>
                  </a:ext>
                </a:extLst>
              </a:tr>
              <a:tr h="370840">
                <a:tc>
                  <a:txBody>
                    <a:bodyPr/>
                    <a:lstStyle/>
                    <a:p>
                      <a:r>
                        <a:rPr lang="en-US" sz="1000" dirty="0"/>
                        <a:t>Employee + One or more eligible dependents enrolled</a:t>
                      </a:r>
                    </a:p>
                  </a:txBody>
                  <a:tcPr/>
                </a:tc>
                <a:tc>
                  <a:txBody>
                    <a:bodyPr/>
                    <a:lstStyle/>
                    <a:p>
                      <a:pPr algn="ctr"/>
                      <a:r>
                        <a:rPr lang="en-US" sz="1000" dirty="0"/>
                        <a:t>$8,300</a:t>
                      </a:r>
                    </a:p>
                  </a:txBody>
                  <a:tcPr/>
                </a:tc>
                <a:tc>
                  <a:txBody>
                    <a:bodyPr/>
                    <a:lstStyle/>
                    <a:p>
                      <a:pPr algn="ctr"/>
                      <a:r>
                        <a:rPr lang="en-US" sz="1000" dirty="0"/>
                        <a:t>$7,750</a:t>
                      </a:r>
                    </a:p>
                  </a:txBody>
                  <a:tcPr/>
                </a:tc>
                <a:extLst>
                  <a:ext uri="{0D108BD9-81ED-4DB2-BD59-A6C34878D82A}">
                    <a16:rowId xmlns:a16="http://schemas.microsoft.com/office/drawing/2014/main" val="529598104"/>
                  </a:ext>
                </a:extLst>
              </a:tr>
            </a:tbl>
          </a:graphicData>
        </a:graphic>
      </p:graphicFrame>
      <p:sp>
        <p:nvSpPr>
          <p:cNvPr id="12" name="TextBox 11">
            <a:extLst>
              <a:ext uri="{FF2B5EF4-FFF2-40B4-BE49-F238E27FC236}">
                <a16:creationId xmlns:a16="http://schemas.microsoft.com/office/drawing/2014/main" id="{060EE30E-2DE2-B29D-5ECE-18B7AB27A7A9}"/>
              </a:ext>
            </a:extLst>
          </p:cNvPr>
          <p:cNvSpPr txBox="1"/>
          <p:nvPr/>
        </p:nvSpPr>
        <p:spPr>
          <a:xfrm>
            <a:off x="277771" y="3479650"/>
            <a:ext cx="8358268" cy="830997"/>
          </a:xfrm>
          <a:prstGeom prst="rect">
            <a:avLst/>
          </a:prstGeom>
          <a:noFill/>
        </p:spPr>
        <p:txBody>
          <a:bodyPr wrap="square">
            <a:spAutoFit/>
          </a:bodyPr>
          <a:lstStyle/>
          <a:p>
            <a:pPr>
              <a:buClr>
                <a:schemeClr val="tx2"/>
              </a:buClr>
            </a:pPr>
            <a:r>
              <a:rPr lang="en-US" sz="1200" b="1" dirty="0"/>
              <a:t>Limited Purpose Flexible Spending Account</a:t>
            </a:r>
          </a:p>
          <a:p>
            <a:pPr marL="628650" lvl="1" indent="-171450">
              <a:buFont typeface="Arial" panose="020B0604020202020204" pitchFamily="34" charset="0"/>
              <a:buChar char="•"/>
              <a:tabLst>
                <a:tab pos="460375" algn="l"/>
              </a:tabLst>
            </a:pPr>
            <a:r>
              <a:rPr lang="en-US" sz="1200" b="1" dirty="0"/>
              <a:t>NEW</a:t>
            </a:r>
            <a:r>
              <a:rPr lang="en-US" sz="1200" dirty="0"/>
              <a:t> - If you enroll in the HDHP with Optional HSA and also enroll in the Healthcare Flexible Spending Account (FSA) (Limited Purpose for dental and vision expenses),  your FSA can be used for </a:t>
            </a:r>
            <a:r>
              <a:rPr lang="en-US" sz="1200" u="sng" dirty="0"/>
              <a:t>medical and pharmacy expenses once your deductible has been satisfied</a:t>
            </a:r>
            <a:r>
              <a:rPr lang="en-US" sz="1200" dirty="0"/>
              <a:t>.</a:t>
            </a:r>
          </a:p>
        </p:txBody>
      </p:sp>
      <p:pic>
        <p:nvPicPr>
          <p:cNvPr id="9" name="Picture 8">
            <a:extLst>
              <a:ext uri="{FF2B5EF4-FFF2-40B4-BE49-F238E27FC236}">
                <a16:creationId xmlns:a16="http://schemas.microsoft.com/office/drawing/2014/main" id="{362BF4FC-28DE-7C39-832A-C6DCB5553CB1}"/>
              </a:ext>
            </a:extLst>
          </p:cNvPr>
          <p:cNvPicPr>
            <a:picLocks noChangeAspect="1"/>
          </p:cNvPicPr>
          <p:nvPr/>
        </p:nvPicPr>
        <p:blipFill>
          <a:blip r:embed="rId4"/>
          <a:stretch>
            <a:fillRect/>
          </a:stretch>
        </p:blipFill>
        <p:spPr>
          <a:xfrm>
            <a:off x="7170897" y="259080"/>
            <a:ext cx="1465142" cy="1343294"/>
          </a:xfrm>
          <a:prstGeom prst="rect">
            <a:avLst/>
          </a:prstGeom>
        </p:spPr>
      </p:pic>
    </p:spTree>
    <p:custDataLst>
      <p:tags r:id="rId1"/>
    </p:custDataLst>
    <p:extLst>
      <p:ext uri="{BB962C8B-B14F-4D97-AF65-F5344CB8AC3E}">
        <p14:creationId xmlns:p14="http://schemas.microsoft.com/office/powerpoint/2010/main" val="3133648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E8D538D-9937-438A-A88A-5DCCD929826E}"/>
              </a:ext>
            </a:extLst>
          </p:cNvPr>
          <p:cNvSpPr/>
          <p:nvPr/>
        </p:nvSpPr>
        <p:spPr>
          <a:xfrm>
            <a:off x="279534" y="236333"/>
            <a:ext cx="8584932" cy="338554"/>
          </a:xfrm>
          <a:prstGeom prst="rect">
            <a:avLst/>
          </a:prstGeom>
        </p:spPr>
        <p:txBody>
          <a:bodyPr wrap="square">
            <a:spAutoFit/>
          </a:bodyPr>
          <a:lstStyle/>
          <a:p>
            <a:pPr marR="0" lvl="0">
              <a:spcBef>
                <a:spcPts val="0"/>
              </a:spcBef>
              <a:spcAft>
                <a:spcPts val="0"/>
              </a:spcAft>
              <a:tabLst>
                <a:tab pos="457200" algn="l"/>
              </a:tabLst>
            </a:pPr>
            <a:r>
              <a:rPr lang="en-US" sz="1600" b="1" dirty="0">
                <a:latin typeface="Arial" panose="020B0604020202020204" pitchFamily="34" charset="0"/>
                <a:ea typeface="Calibri" panose="020F0502020204030204" pitchFamily="34" charset="0"/>
                <a:cs typeface="Arial" panose="020B0604020202020204" pitchFamily="34" charset="0"/>
              </a:rPr>
              <a:t>2024 What Else is New </a:t>
            </a:r>
          </a:p>
        </p:txBody>
      </p:sp>
      <p:sp>
        <p:nvSpPr>
          <p:cNvPr id="7" name="TextBox 6">
            <a:extLst>
              <a:ext uri="{FF2B5EF4-FFF2-40B4-BE49-F238E27FC236}">
                <a16:creationId xmlns:a16="http://schemas.microsoft.com/office/drawing/2014/main" id="{2B2C3235-A104-4998-93B8-B5D5E60844A3}"/>
              </a:ext>
            </a:extLst>
          </p:cNvPr>
          <p:cNvSpPr txBox="1"/>
          <p:nvPr/>
        </p:nvSpPr>
        <p:spPr>
          <a:xfrm>
            <a:off x="116157" y="4575531"/>
            <a:ext cx="742427" cy="453006"/>
          </a:xfrm>
          <a:prstGeom prst="rect">
            <a:avLst/>
          </a:prstGeom>
        </p:spPr>
        <p:txBody>
          <a:bodyPr vert="horz" wrap="none" lIns="91440" tIns="45720" rIns="91440" bIns="45720" rtlCol="0" anchor="b">
            <a:noAutofit/>
          </a:bodyPr>
          <a:lstStyle/>
          <a:p>
            <a:pPr algn="ctr"/>
            <a:r>
              <a:rPr lang="en-US" sz="800" dirty="0">
                <a:solidFill>
                  <a:schemeClr val="bg1">
                    <a:lumMod val="50000"/>
                  </a:schemeClr>
                </a:solidFill>
              </a:rPr>
              <a:t>14</a:t>
            </a:r>
          </a:p>
        </p:txBody>
      </p:sp>
      <p:sp>
        <p:nvSpPr>
          <p:cNvPr id="11" name="TextBox 10">
            <a:extLst>
              <a:ext uri="{FF2B5EF4-FFF2-40B4-BE49-F238E27FC236}">
                <a16:creationId xmlns:a16="http://schemas.microsoft.com/office/drawing/2014/main" id="{7CC6B530-1311-0345-ECED-642EB584F763}"/>
              </a:ext>
            </a:extLst>
          </p:cNvPr>
          <p:cNvSpPr txBox="1"/>
          <p:nvPr/>
        </p:nvSpPr>
        <p:spPr>
          <a:xfrm>
            <a:off x="3886798" y="4803083"/>
            <a:ext cx="1266739" cy="225454"/>
          </a:xfrm>
          <a:prstGeom prst="rect">
            <a:avLst/>
          </a:prstGeom>
        </p:spPr>
        <p:txBody>
          <a:bodyPr vert="horz" wrap="none" lIns="91440" tIns="45720" rIns="91440" bIns="45720" rtlCol="0" anchor="b">
            <a:noAutofit/>
          </a:bodyPr>
          <a:lstStyle/>
          <a:p>
            <a:pPr algn="l"/>
            <a:r>
              <a:rPr lang="en-US" sz="700" dirty="0">
                <a:solidFill>
                  <a:schemeClr val="bg1">
                    <a:lumMod val="50000"/>
                  </a:schemeClr>
                </a:solidFill>
              </a:rPr>
              <a:t>2024 Annual Enrollment</a:t>
            </a:r>
          </a:p>
        </p:txBody>
      </p:sp>
      <p:sp>
        <p:nvSpPr>
          <p:cNvPr id="4" name="TextBox 3">
            <a:extLst>
              <a:ext uri="{FF2B5EF4-FFF2-40B4-BE49-F238E27FC236}">
                <a16:creationId xmlns:a16="http://schemas.microsoft.com/office/drawing/2014/main" id="{42543C0F-9A02-3D7F-F74C-272CE330D3A6}"/>
              </a:ext>
            </a:extLst>
          </p:cNvPr>
          <p:cNvSpPr txBox="1"/>
          <p:nvPr/>
        </p:nvSpPr>
        <p:spPr>
          <a:xfrm>
            <a:off x="277767" y="1186778"/>
            <a:ext cx="8500473" cy="784830"/>
          </a:xfrm>
          <a:prstGeom prst="rect">
            <a:avLst/>
          </a:prstGeom>
          <a:noFill/>
        </p:spPr>
        <p:txBody>
          <a:bodyPr wrap="square">
            <a:spAutoFit/>
          </a:bodyPr>
          <a:lstStyle/>
          <a:p>
            <a:r>
              <a:rPr lang="en-US" sz="1200" b="1" dirty="0"/>
              <a:t>Life Insurance</a:t>
            </a:r>
            <a:br>
              <a:rPr lang="en-US" sz="1200" dirty="0"/>
            </a:br>
            <a:r>
              <a:rPr lang="en-US" sz="1100" dirty="0"/>
              <a:t>The Employee Basic Life, Employee Supplemental Life and Spouse/Domestic Partner Supplemental Life insurance coverage amounts currently reduce by 50% effective the first of the following month after your 70th birth date. This age reduction rule will be eliminated in 2024. </a:t>
            </a:r>
          </a:p>
        </p:txBody>
      </p:sp>
      <p:sp>
        <p:nvSpPr>
          <p:cNvPr id="9" name="TextBox 8">
            <a:extLst>
              <a:ext uri="{FF2B5EF4-FFF2-40B4-BE49-F238E27FC236}">
                <a16:creationId xmlns:a16="http://schemas.microsoft.com/office/drawing/2014/main" id="{3BF85710-138B-DDC5-B2C1-5FDE8DEE2D04}"/>
              </a:ext>
            </a:extLst>
          </p:cNvPr>
          <p:cNvSpPr txBox="1"/>
          <p:nvPr/>
        </p:nvSpPr>
        <p:spPr>
          <a:xfrm>
            <a:off x="277768" y="2012636"/>
            <a:ext cx="8500472" cy="784830"/>
          </a:xfrm>
          <a:prstGeom prst="rect">
            <a:avLst/>
          </a:prstGeom>
          <a:noFill/>
        </p:spPr>
        <p:txBody>
          <a:bodyPr wrap="square">
            <a:spAutoFit/>
          </a:bodyPr>
          <a:lstStyle/>
          <a:p>
            <a:pPr rtl="0"/>
            <a:r>
              <a:rPr lang="en-US" sz="1200" b="1" dirty="0"/>
              <a:t>Solutions for Nursing Mothers </a:t>
            </a:r>
          </a:p>
          <a:p>
            <a:pPr rtl="0"/>
            <a:r>
              <a:rPr lang="en-US" sz="1100" dirty="0"/>
              <a:t>This program will be offered through the EAP at no cost to all employees and dependents who live in the household. </a:t>
            </a:r>
            <a:r>
              <a:rPr lang="en-US" sz="1100" dirty="0" err="1"/>
              <a:t>Worklife</a:t>
            </a:r>
            <a:r>
              <a:rPr lang="en-US" sz="1100" dirty="0"/>
              <a:t> advisors help expectant mothers address prenatal care, consultations on a variety of topics, referrals and more. A Nursing Mothers Kit will be provided along with ongoing communication material and phone support.</a:t>
            </a:r>
          </a:p>
        </p:txBody>
      </p:sp>
      <p:sp>
        <p:nvSpPr>
          <p:cNvPr id="12" name="TextBox 11">
            <a:extLst>
              <a:ext uri="{FF2B5EF4-FFF2-40B4-BE49-F238E27FC236}">
                <a16:creationId xmlns:a16="http://schemas.microsoft.com/office/drawing/2014/main" id="{61CA114E-3E9E-219E-9A28-7E62FD98D8BB}"/>
              </a:ext>
            </a:extLst>
          </p:cNvPr>
          <p:cNvSpPr txBox="1"/>
          <p:nvPr/>
        </p:nvSpPr>
        <p:spPr>
          <a:xfrm>
            <a:off x="277769" y="2806751"/>
            <a:ext cx="8500471" cy="761747"/>
          </a:xfrm>
          <a:prstGeom prst="rect">
            <a:avLst/>
          </a:prstGeom>
          <a:noFill/>
        </p:spPr>
        <p:txBody>
          <a:bodyPr wrap="square">
            <a:spAutoFit/>
          </a:bodyPr>
          <a:lstStyle/>
          <a:p>
            <a:pPr rtl="0"/>
            <a:r>
              <a:rPr lang="en-US" sz="1200" b="1" dirty="0"/>
              <a:t>Voluntary Lifestyle Benefits - </a:t>
            </a:r>
            <a:r>
              <a:rPr lang="en-US" sz="1200" b="1" dirty="0" err="1"/>
              <a:t>Airvet</a:t>
            </a:r>
            <a:r>
              <a:rPr lang="en-US" sz="1200" b="1" dirty="0"/>
              <a:t> - 24/7 Virtual Pet Care</a:t>
            </a:r>
            <a:br>
              <a:rPr lang="en-US" sz="1200" dirty="0"/>
            </a:br>
            <a:r>
              <a:rPr lang="en-US" sz="1050" dirty="0" err="1"/>
              <a:t>Airvet</a:t>
            </a:r>
            <a:r>
              <a:rPr lang="en-US" sz="1050" dirty="0"/>
              <a:t> is a 24/7 veterinary telehealth company that can help with anything from urgent health questions to routine pet care. </a:t>
            </a:r>
          </a:p>
          <a:p>
            <a:pPr rtl="0"/>
            <a:r>
              <a:rPr lang="en-US" sz="1050" dirty="0" err="1"/>
              <a:t>Airvet</a:t>
            </a:r>
            <a:r>
              <a:rPr lang="en-US" sz="1050" dirty="0"/>
              <a:t> offers visits with licensed veterinary professionals and has no deductibles, co-pays, and pet restrictions (number of pets, age, breed, etc.)</a:t>
            </a:r>
          </a:p>
        </p:txBody>
      </p:sp>
      <p:sp>
        <p:nvSpPr>
          <p:cNvPr id="13" name="TextBox 12">
            <a:extLst>
              <a:ext uri="{FF2B5EF4-FFF2-40B4-BE49-F238E27FC236}">
                <a16:creationId xmlns:a16="http://schemas.microsoft.com/office/drawing/2014/main" id="{EB5F96E8-D3FB-4B1C-6FBB-9225A1A8A091}"/>
              </a:ext>
            </a:extLst>
          </p:cNvPr>
          <p:cNvSpPr txBox="1"/>
          <p:nvPr/>
        </p:nvSpPr>
        <p:spPr>
          <a:xfrm>
            <a:off x="277767" y="3568498"/>
            <a:ext cx="8179885" cy="600164"/>
          </a:xfrm>
          <a:prstGeom prst="rect">
            <a:avLst/>
          </a:prstGeom>
          <a:noFill/>
        </p:spPr>
        <p:txBody>
          <a:bodyPr wrap="square">
            <a:spAutoFit/>
          </a:bodyPr>
          <a:lstStyle/>
          <a:p>
            <a:pPr rtl="0"/>
            <a:r>
              <a:rPr lang="en-US" sz="1200" b="1" dirty="0"/>
              <a:t>Lifestyle Reimbursement </a:t>
            </a:r>
            <a:br>
              <a:rPr lang="en-US" sz="1200" dirty="0"/>
            </a:br>
            <a:r>
              <a:rPr lang="en-US" sz="1050" dirty="0"/>
              <a:t>In our continued efforts to promote employee health and well-being, The Fitness Reimbursement Policy will be renamed to Lifestyle Reimbursement. It will include additional activities that promote and support financial, mental, physical, and occupational well-being.</a:t>
            </a:r>
          </a:p>
        </p:txBody>
      </p:sp>
    </p:spTree>
    <p:custDataLst>
      <p:tags r:id="rId1"/>
    </p:custDataLst>
    <p:extLst>
      <p:ext uri="{BB962C8B-B14F-4D97-AF65-F5344CB8AC3E}">
        <p14:creationId xmlns:p14="http://schemas.microsoft.com/office/powerpoint/2010/main" val="2190759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E8D538D-9937-438A-A88A-5DCCD929826E}"/>
              </a:ext>
            </a:extLst>
          </p:cNvPr>
          <p:cNvSpPr/>
          <p:nvPr/>
        </p:nvSpPr>
        <p:spPr>
          <a:xfrm>
            <a:off x="279534" y="187540"/>
            <a:ext cx="8584932" cy="338554"/>
          </a:xfrm>
          <a:prstGeom prst="rect">
            <a:avLst/>
          </a:prstGeom>
        </p:spPr>
        <p:txBody>
          <a:bodyPr wrap="square">
            <a:spAutoFit/>
          </a:bodyPr>
          <a:lstStyle/>
          <a:p>
            <a:pPr marR="0" lvl="0">
              <a:spcBef>
                <a:spcPts val="0"/>
              </a:spcBef>
              <a:spcAft>
                <a:spcPts val="0"/>
              </a:spcAft>
              <a:tabLst>
                <a:tab pos="457200" algn="l"/>
              </a:tabLst>
            </a:pPr>
            <a:r>
              <a:rPr lang="en-US" sz="1600" b="1" dirty="0">
                <a:latin typeface="Arial" panose="020B0604020202020204" pitchFamily="34" charset="0"/>
                <a:ea typeface="Calibri" panose="020F0502020204030204" pitchFamily="34" charset="0"/>
                <a:cs typeface="Arial" panose="020B0604020202020204" pitchFamily="34" charset="0"/>
              </a:rPr>
              <a:t>2024 Additional Updates </a:t>
            </a:r>
          </a:p>
        </p:txBody>
      </p:sp>
      <p:sp>
        <p:nvSpPr>
          <p:cNvPr id="7" name="TextBox 6">
            <a:extLst>
              <a:ext uri="{FF2B5EF4-FFF2-40B4-BE49-F238E27FC236}">
                <a16:creationId xmlns:a16="http://schemas.microsoft.com/office/drawing/2014/main" id="{2B2C3235-A104-4998-93B8-B5D5E60844A3}"/>
              </a:ext>
            </a:extLst>
          </p:cNvPr>
          <p:cNvSpPr txBox="1"/>
          <p:nvPr/>
        </p:nvSpPr>
        <p:spPr>
          <a:xfrm>
            <a:off x="116157" y="4575531"/>
            <a:ext cx="742427" cy="453006"/>
          </a:xfrm>
          <a:prstGeom prst="rect">
            <a:avLst/>
          </a:prstGeom>
        </p:spPr>
        <p:txBody>
          <a:bodyPr vert="horz" wrap="none" lIns="91440" tIns="45720" rIns="91440" bIns="45720" rtlCol="0" anchor="b">
            <a:noAutofit/>
          </a:bodyPr>
          <a:lstStyle/>
          <a:p>
            <a:pPr algn="ctr"/>
            <a:r>
              <a:rPr lang="en-US" sz="800" dirty="0">
                <a:solidFill>
                  <a:schemeClr val="bg1">
                    <a:lumMod val="50000"/>
                  </a:schemeClr>
                </a:solidFill>
              </a:rPr>
              <a:t>15</a:t>
            </a:r>
          </a:p>
        </p:txBody>
      </p:sp>
      <p:sp>
        <p:nvSpPr>
          <p:cNvPr id="11" name="TextBox 10">
            <a:extLst>
              <a:ext uri="{FF2B5EF4-FFF2-40B4-BE49-F238E27FC236}">
                <a16:creationId xmlns:a16="http://schemas.microsoft.com/office/drawing/2014/main" id="{7CC6B530-1311-0345-ECED-642EB584F763}"/>
              </a:ext>
            </a:extLst>
          </p:cNvPr>
          <p:cNvSpPr txBox="1"/>
          <p:nvPr/>
        </p:nvSpPr>
        <p:spPr>
          <a:xfrm>
            <a:off x="3886798" y="4803083"/>
            <a:ext cx="1266739" cy="225454"/>
          </a:xfrm>
          <a:prstGeom prst="rect">
            <a:avLst/>
          </a:prstGeom>
        </p:spPr>
        <p:txBody>
          <a:bodyPr vert="horz" wrap="none" lIns="91440" tIns="45720" rIns="91440" bIns="45720" rtlCol="0" anchor="b">
            <a:noAutofit/>
          </a:bodyPr>
          <a:lstStyle/>
          <a:p>
            <a:pPr algn="l"/>
            <a:r>
              <a:rPr lang="en-US" sz="700" dirty="0">
                <a:solidFill>
                  <a:schemeClr val="bg1">
                    <a:lumMod val="50000"/>
                  </a:schemeClr>
                </a:solidFill>
              </a:rPr>
              <a:t>2024 Annual Enrollment</a:t>
            </a:r>
          </a:p>
        </p:txBody>
      </p:sp>
      <p:sp>
        <p:nvSpPr>
          <p:cNvPr id="9" name="TextBox 8">
            <a:extLst>
              <a:ext uri="{FF2B5EF4-FFF2-40B4-BE49-F238E27FC236}">
                <a16:creationId xmlns:a16="http://schemas.microsoft.com/office/drawing/2014/main" id="{14076003-AFF6-C809-C0B2-F7FD9597D1ED}"/>
              </a:ext>
            </a:extLst>
          </p:cNvPr>
          <p:cNvSpPr txBox="1"/>
          <p:nvPr/>
        </p:nvSpPr>
        <p:spPr>
          <a:xfrm>
            <a:off x="277770" y="2113689"/>
            <a:ext cx="8500469" cy="1015663"/>
          </a:xfrm>
          <a:prstGeom prst="rect">
            <a:avLst/>
          </a:prstGeom>
          <a:noFill/>
        </p:spPr>
        <p:txBody>
          <a:bodyPr wrap="square">
            <a:spAutoFit/>
          </a:bodyPr>
          <a:lstStyle/>
          <a:p>
            <a:pPr rtl="0"/>
            <a:r>
              <a:rPr lang="en-US" sz="1200" b="1" dirty="0"/>
              <a:t>Actively employed and 65?</a:t>
            </a:r>
            <a:br>
              <a:rPr lang="en-US" sz="1200" dirty="0"/>
            </a:br>
            <a:r>
              <a:rPr lang="en-US" sz="1200" dirty="0"/>
              <a:t>If you are 65 years old or older, please provide your Medicare Part A and Medicare Part B start date as well as your Medicare Number once you enroll in Medicare. If you have chosen to defer your enrollment, once you leave the company and if you are eligible for Lumen retiree benefits, please contact the Lumen Health and Life Service Center at 833-925-0487 as soon as possible. This is required information as our Medicare options (if eligible) require this information to enroll.</a:t>
            </a:r>
          </a:p>
        </p:txBody>
      </p:sp>
      <p:sp>
        <p:nvSpPr>
          <p:cNvPr id="13" name="TextBox 12">
            <a:extLst>
              <a:ext uri="{FF2B5EF4-FFF2-40B4-BE49-F238E27FC236}">
                <a16:creationId xmlns:a16="http://schemas.microsoft.com/office/drawing/2014/main" id="{75EB9A30-F82E-90E3-F116-758D216F3614}"/>
              </a:ext>
            </a:extLst>
          </p:cNvPr>
          <p:cNvSpPr txBox="1"/>
          <p:nvPr/>
        </p:nvSpPr>
        <p:spPr>
          <a:xfrm>
            <a:off x="279534" y="3211645"/>
            <a:ext cx="8498705" cy="1200329"/>
          </a:xfrm>
          <a:prstGeom prst="rect">
            <a:avLst/>
          </a:prstGeom>
          <a:noFill/>
        </p:spPr>
        <p:txBody>
          <a:bodyPr wrap="square">
            <a:spAutoFit/>
          </a:bodyPr>
          <a:lstStyle/>
          <a:p>
            <a:r>
              <a:rPr lang="en-US" sz="1200" b="1" dirty="0"/>
              <a:t>Company Couples</a:t>
            </a:r>
            <a:br>
              <a:rPr lang="en-US" sz="1200" dirty="0"/>
            </a:b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If both you and your Spouse/Domestic Partner are employed or one is inactive or a retiree of Lumen or an acquisition/subsidiary, p</a:t>
            </a:r>
            <a:r>
              <a:rPr lang="en-US" sz="1200" dirty="0">
                <a:solidFill>
                  <a:srgbClr val="11100F"/>
                </a:solidFill>
                <a:effectLst/>
                <a:latin typeface="Arial" panose="020B0604020202020204" pitchFamily="34" charset="0"/>
                <a:ea typeface="Calibri" panose="020F0502020204030204" pitchFamily="34" charset="0"/>
                <a:cs typeface="Arial" panose="020B0604020202020204" pitchFamily="34" charset="0"/>
              </a:rPr>
              <a:t>lease call the Lumen Health and Life Service Center </a:t>
            </a:r>
            <a:r>
              <a:rPr lang="en-US" sz="1200" dirty="0"/>
              <a:t>at 833-925-0487 </a:t>
            </a:r>
            <a:r>
              <a:rPr lang="en-US" sz="1200" dirty="0">
                <a:solidFill>
                  <a:srgbClr val="11100F"/>
                </a:solidFill>
                <a:effectLst/>
                <a:latin typeface="Arial" panose="020B0604020202020204" pitchFamily="34" charset="0"/>
                <a:ea typeface="Calibri" panose="020F0502020204030204" pitchFamily="34" charset="0"/>
                <a:cs typeface="Arial" panose="020B0604020202020204" pitchFamily="34" charset="0"/>
              </a:rPr>
              <a:t>so your record can be updated. This ensures you receive correct benefit plans and programs information. This also applies to parents and adult children who are both employed by Lumen, or one is in an inactive status. </a:t>
            </a:r>
          </a:p>
          <a:p>
            <a:pPr rtl="0"/>
            <a:endParaRPr lang="en-US" sz="1200" dirty="0"/>
          </a:p>
        </p:txBody>
      </p:sp>
      <p:sp>
        <p:nvSpPr>
          <p:cNvPr id="14" name="TextBox 13">
            <a:extLst>
              <a:ext uri="{FF2B5EF4-FFF2-40B4-BE49-F238E27FC236}">
                <a16:creationId xmlns:a16="http://schemas.microsoft.com/office/drawing/2014/main" id="{4FE59B99-461C-E204-FC96-668527D99669}"/>
              </a:ext>
            </a:extLst>
          </p:cNvPr>
          <p:cNvSpPr txBox="1"/>
          <p:nvPr/>
        </p:nvSpPr>
        <p:spPr>
          <a:xfrm>
            <a:off x="277771" y="1249184"/>
            <a:ext cx="8500469" cy="1000274"/>
          </a:xfrm>
          <a:prstGeom prst="rect">
            <a:avLst/>
          </a:prstGeom>
          <a:noFill/>
        </p:spPr>
        <p:txBody>
          <a:bodyPr wrap="square">
            <a:spAutoFit/>
          </a:bodyPr>
          <a:lstStyle/>
          <a:p>
            <a:pPr rtl="0"/>
            <a:r>
              <a:rPr lang="en-US" sz="1200" b="1" dirty="0"/>
              <a:t>Employee Assistance Program (EAP) is now Emotional Wellbeing Solutions</a:t>
            </a:r>
          </a:p>
          <a:p>
            <a:pPr rtl="0"/>
            <a:r>
              <a:rPr lang="en-US" sz="1200" dirty="0"/>
              <a:t>All active Lumen employees and their household family members are eligible for the Employee Assistance Program (EAP) through Optum Emotional Wellbeing Solutions. You are automatically enrolled in the EAP at no cost even if you elect to waive medical coverage.</a:t>
            </a:r>
          </a:p>
          <a:p>
            <a:pPr rtl="0"/>
            <a:endParaRPr lang="en-US" sz="1100" dirty="0"/>
          </a:p>
        </p:txBody>
      </p:sp>
    </p:spTree>
    <p:custDataLst>
      <p:tags r:id="rId1"/>
    </p:custDataLst>
    <p:extLst>
      <p:ext uri="{BB962C8B-B14F-4D97-AF65-F5344CB8AC3E}">
        <p14:creationId xmlns:p14="http://schemas.microsoft.com/office/powerpoint/2010/main" val="825911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diagram&#10;&#10;Description automatically generated">
            <a:extLst>
              <a:ext uri="{FF2B5EF4-FFF2-40B4-BE49-F238E27FC236}">
                <a16:creationId xmlns:a16="http://schemas.microsoft.com/office/drawing/2014/main" id="{0D02BF5F-F72D-16B4-0C98-7CF78F3E1AD8}"/>
              </a:ext>
            </a:extLst>
          </p:cNvPr>
          <p:cNvPicPr>
            <a:picLocks noChangeAspect="1"/>
          </p:cNvPicPr>
          <p:nvPr/>
        </p:nvPicPr>
        <p:blipFill>
          <a:blip r:embed="rId4"/>
          <a:stretch>
            <a:fillRect/>
          </a:stretch>
        </p:blipFill>
        <p:spPr>
          <a:xfrm>
            <a:off x="7382933" y="200327"/>
            <a:ext cx="1605572" cy="903134"/>
          </a:xfrm>
          <a:prstGeom prst="rect">
            <a:avLst/>
          </a:prstGeom>
        </p:spPr>
      </p:pic>
      <p:sp>
        <p:nvSpPr>
          <p:cNvPr id="5" name="Rectangle 4">
            <a:extLst>
              <a:ext uri="{FF2B5EF4-FFF2-40B4-BE49-F238E27FC236}">
                <a16:creationId xmlns:a16="http://schemas.microsoft.com/office/drawing/2014/main" id="{AE8D538D-9937-438A-A88A-5DCCD929826E}"/>
              </a:ext>
            </a:extLst>
          </p:cNvPr>
          <p:cNvSpPr/>
          <p:nvPr/>
        </p:nvSpPr>
        <p:spPr>
          <a:xfrm>
            <a:off x="298651" y="200327"/>
            <a:ext cx="4599029" cy="338554"/>
          </a:xfrm>
          <a:prstGeom prst="rect">
            <a:avLst/>
          </a:prstGeom>
        </p:spPr>
        <p:txBody>
          <a:bodyPr wrap="square">
            <a:spAutoFit/>
          </a:bodyPr>
          <a:lstStyle/>
          <a:p>
            <a:pPr marR="0" lvl="0">
              <a:spcBef>
                <a:spcPts val="0"/>
              </a:spcBef>
              <a:spcAft>
                <a:spcPts val="0"/>
              </a:spcAft>
              <a:tabLst>
                <a:tab pos="457200" algn="l"/>
              </a:tabLst>
            </a:pPr>
            <a:r>
              <a:rPr lang="en-US" sz="1600" b="1" dirty="0">
                <a:latin typeface="Arial" panose="020B0604020202020204" pitchFamily="34" charset="0"/>
                <a:ea typeface="Calibri" panose="020F0502020204030204" pitchFamily="34" charset="0"/>
                <a:cs typeface="Arial" panose="020B0604020202020204" pitchFamily="34" charset="0"/>
              </a:rPr>
              <a:t>Get Ready – Starting November 1st</a:t>
            </a:r>
          </a:p>
        </p:txBody>
      </p:sp>
      <p:sp>
        <p:nvSpPr>
          <p:cNvPr id="7" name="TextBox 6">
            <a:extLst>
              <a:ext uri="{FF2B5EF4-FFF2-40B4-BE49-F238E27FC236}">
                <a16:creationId xmlns:a16="http://schemas.microsoft.com/office/drawing/2014/main" id="{2B2C3235-A104-4998-93B8-B5D5E60844A3}"/>
              </a:ext>
            </a:extLst>
          </p:cNvPr>
          <p:cNvSpPr txBox="1"/>
          <p:nvPr/>
        </p:nvSpPr>
        <p:spPr>
          <a:xfrm>
            <a:off x="116157" y="4575531"/>
            <a:ext cx="742427" cy="453006"/>
          </a:xfrm>
          <a:prstGeom prst="rect">
            <a:avLst/>
          </a:prstGeom>
        </p:spPr>
        <p:txBody>
          <a:bodyPr vert="horz" wrap="none" lIns="91440" tIns="45720" rIns="91440" bIns="45720" rtlCol="0" anchor="b">
            <a:noAutofit/>
          </a:bodyPr>
          <a:lstStyle/>
          <a:p>
            <a:pPr algn="ctr"/>
            <a:r>
              <a:rPr lang="en-US" sz="800" dirty="0">
                <a:solidFill>
                  <a:schemeClr val="bg1">
                    <a:lumMod val="50000"/>
                  </a:schemeClr>
                </a:solidFill>
              </a:rPr>
              <a:t>16</a:t>
            </a:r>
          </a:p>
        </p:txBody>
      </p:sp>
      <p:sp>
        <p:nvSpPr>
          <p:cNvPr id="11" name="TextBox 10">
            <a:extLst>
              <a:ext uri="{FF2B5EF4-FFF2-40B4-BE49-F238E27FC236}">
                <a16:creationId xmlns:a16="http://schemas.microsoft.com/office/drawing/2014/main" id="{7CC6B530-1311-0345-ECED-642EB584F763}"/>
              </a:ext>
            </a:extLst>
          </p:cNvPr>
          <p:cNvSpPr txBox="1"/>
          <p:nvPr/>
        </p:nvSpPr>
        <p:spPr>
          <a:xfrm>
            <a:off x="3886798" y="4803083"/>
            <a:ext cx="1266739" cy="225454"/>
          </a:xfrm>
          <a:prstGeom prst="rect">
            <a:avLst/>
          </a:prstGeom>
        </p:spPr>
        <p:txBody>
          <a:bodyPr vert="horz" wrap="none" lIns="91440" tIns="45720" rIns="91440" bIns="45720" rtlCol="0" anchor="b">
            <a:noAutofit/>
          </a:bodyPr>
          <a:lstStyle/>
          <a:p>
            <a:pPr algn="l"/>
            <a:r>
              <a:rPr lang="en-US" sz="700" dirty="0">
                <a:solidFill>
                  <a:schemeClr val="bg1">
                    <a:lumMod val="50000"/>
                  </a:schemeClr>
                </a:solidFill>
              </a:rPr>
              <a:t>2024 Annual Enrollment</a:t>
            </a:r>
          </a:p>
        </p:txBody>
      </p:sp>
      <p:sp>
        <p:nvSpPr>
          <p:cNvPr id="4" name="Text Placeholder 3">
            <a:extLst>
              <a:ext uri="{FF2B5EF4-FFF2-40B4-BE49-F238E27FC236}">
                <a16:creationId xmlns:a16="http://schemas.microsoft.com/office/drawing/2014/main" id="{ABC213A0-1C91-F31A-5679-C827834402E2}"/>
              </a:ext>
            </a:extLst>
          </p:cNvPr>
          <p:cNvSpPr txBox="1">
            <a:spLocks/>
          </p:cNvSpPr>
          <p:nvPr/>
        </p:nvSpPr>
        <p:spPr>
          <a:xfrm>
            <a:off x="298651" y="1161543"/>
            <a:ext cx="8188336" cy="2471865"/>
          </a:xfrm>
          <a:prstGeom prst="rect">
            <a:avLst/>
          </a:prstGeom>
        </p:spPr>
        <p:txBody>
          <a:bodyPr>
            <a:normAutofit lnSpcReduction="10000"/>
          </a:bodyPr>
          <a:lstStyle>
            <a:lvl1pPr marL="171450" indent="-171450" algn="l" defTabSz="685800" rtl="0" eaLnBrk="1" latinLnBrk="0" hangingPunct="1">
              <a:lnSpc>
                <a:spcPct val="90000"/>
              </a:lnSpc>
              <a:spcBef>
                <a:spcPts val="750"/>
              </a:spcBef>
              <a:buClr>
                <a:schemeClr val="accent3"/>
              </a:buClr>
              <a:buSzPct val="100000"/>
              <a:buFont typeface="Arial" panose="020B0604020202020204" pitchFamily="34" charset="0"/>
              <a:buChar char="•"/>
              <a:defRPr sz="1600" kern="1200">
                <a:solidFill>
                  <a:schemeClr val="tx1"/>
                </a:solidFill>
                <a:latin typeface="+mn-lt"/>
                <a:ea typeface="+mn-ea"/>
                <a:cs typeface="+mn-cs"/>
              </a:defRPr>
            </a:lvl1pPr>
            <a:lvl2pPr marL="342900" indent="-169863" algn="l" defTabSz="685800" rtl="0" eaLnBrk="1" latinLnBrk="0" hangingPunct="1">
              <a:lnSpc>
                <a:spcPct val="90000"/>
              </a:lnSpc>
              <a:spcBef>
                <a:spcPts val="375"/>
              </a:spcBef>
              <a:buClr>
                <a:schemeClr val="tx1"/>
              </a:buClr>
              <a:buSzPct val="70000"/>
              <a:buFont typeface="Monaco" pitchFamily="2" charset="77"/>
              <a:buChar char="⎻"/>
              <a:tabLst/>
              <a:defRPr sz="1400" kern="1200">
                <a:solidFill>
                  <a:schemeClr val="tx1"/>
                </a:solidFill>
                <a:latin typeface="+mn-lt"/>
                <a:ea typeface="+mn-ea"/>
                <a:cs typeface="+mn-cs"/>
              </a:defRPr>
            </a:lvl2pPr>
            <a:lvl3pPr marL="571500" indent="-168275" algn="l" defTabSz="685800" rtl="0" eaLnBrk="1" latinLnBrk="0" hangingPunct="1">
              <a:lnSpc>
                <a:spcPct val="90000"/>
              </a:lnSpc>
              <a:spcBef>
                <a:spcPts val="375"/>
              </a:spcBef>
              <a:buClr>
                <a:schemeClr val="tx1"/>
              </a:buClr>
              <a:buSzPct val="90000"/>
              <a:buFont typeface="Arial" panose="020B0604020202020204" pitchFamily="34" charset="0"/>
              <a:buChar char="•"/>
              <a:tabLst/>
              <a:defRPr sz="1400" kern="1200">
                <a:solidFill>
                  <a:sysClr val="windowText" lastClr="000000"/>
                </a:solidFill>
                <a:latin typeface="+mn-lt"/>
                <a:ea typeface="+mn-ea"/>
                <a:cs typeface="+mn-cs"/>
              </a:defRPr>
            </a:lvl3pPr>
            <a:lvl4pPr marL="1200150" indent="-171450" algn="l" defTabSz="685800" rtl="0" eaLnBrk="1" latinLnBrk="0" hangingPunct="1">
              <a:lnSpc>
                <a:spcPct val="90000"/>
              </a:lnSpc>
              <a:spcBef>
                <a:spcPts val="375"/>
              </a:spcBef>
              <a:buClr>
                <a:schemeClr val="accent3"/>
              </a:buClr>
              <a:buSzPct val="90000"/>
              <a:buFont typeface="STIXGeneral-Regular" pitchFamily="2" charset="2"/>
              <a:buChar char="⎯"/>
              <a:defRPr sz="11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3"/>
              </a:buClr>
              <a:buSzPct val="90000"/>
              <a:buFont typeface="STIXGeneral-Regular" pitchFamily="2" charset="2"/>
              <a:buChar char="⎯"/>
              <a:defRPr sz="11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457200">
              <a:lnSpc>
                <a:spcPct val="100000"/>
              </a:lnSpc>
              <a:spcBef>
                <a:spcPct val="20000"/>
              </a:spcBef>
              <a:buClr>
                <a:srgbClr val="0C9ED9"/>
              </a:buClr>
              <a:buSzPct val="110000"/>
              <a:buFont typeface="Wingdings" panose="05000000000000000000" pitchFamily="2" charset="2"/>
              <a:buChar char="q"/>
            </a:pPr>
            <a:r>
              <a:rPr lang="en-US" sz="1100" dirty="0"/>
              <a:t>Ask ALEX to help you learn about your health and life benefit options including medical plans, Health Savings Account (HSA), Flexible Spending Accounts (FSAs), Voluntary Lifestyle Benefits and more. Keep in mind, even if you use ALEX, you must enroll through the Health and Life website.</a:t>
            </a:r>
          </a:p>
          <a:p>
            <a:pPr defTabSz="457200">
              <a:lnSpc>
                <a:spcPct val="100000"/>
              </a:lnSpc>
              <a:spcBef>
                <a:spcPct val="20000"/>
              </a:spcBef>
              <a:buClr>
                <a:srgbClr val="0C9ED9"/>
              </a:buClr>
              <a:buSzPct val="110000"/>
              <a:buFont typeface="Wingdings" panose="05000000000000000000" pitchFamily="2" charset="2"/>
              <a:buChar char="q"/>
            </a:pPr>
            <a:r>
              <a:rPr lang="en-US" sz="1100" dirty="0"/>
              <a:t>Watch the What’s New in 2024 video and refer to other information on the Annual Enrollment home page on the Intranet.</a:t>
            </a:r>
          </a:p>
          <a:p>
            <a:pPr defTabSz="457200">
              <a:lnSpc>
                <a:spcPct val="100000"/>
              </a:lnSpc>
              <a:spcBef>
                <a:spcPct val="20000"/>
              </a:spcBef>
              <a:buClr>
                <a:srgbClr val="0C9ED9"/>
              </a:buClr>
              <a:buSzPct val="110000"/>
              <a:buFont typeface="Wingdings" panose="05000000000000000000" pitchFamily="2" charset="2"/>
              <a:buChar char="q"/>
            </a:pPr>
            <a:r>
              <a:rPr lang="en-US" sz="1100" dirty="0"/>
              <a:t>Review/Add your personal information on the Health and Life website. You are strongly encouraged to use a personal email address as your preferred method to receive benefit communication. The company email does not guarantee privacy and does not comply with company policy. Benefit communication will not be sent to your company email address unless approved by Management and only on certain directives. </a:t>
            </a:r>
          </a:p>
          <a:p>
            <a:pPr defTabSz="457200">
              <a:lnSpc>
                <a:spcPct val="100000"/>
              </a:lnSpc>
              <a:spcBef>
                <a:spcPct val="20000"/>
              </a:spcBef>
              <a:buClr>
                <a:srgbClr val="0C9ED9"/>
              </a:buClr>
              <a:buSzPct val="110000"/>
              <a:buFont typeface="Wingdings" panose="05000000000000000000" pitchFamily="2" charset="2"/>
              <a:buChar char="q"/>
            </a:pPr>
            <a:r>
              <a:rPr lang="en-US" sz="1100" dirty="0"/>
              <a:t>Answer the Tobacco-Free Discount, and the Working Spouse/Domestic Partner Surcharge questions each Annual Enrollment. Your answer can impact medical plan premiums and certain Voluntary Lifestyle Benefit plan premiums.</a:t>
            </a:r>
          </a:p>
          <a:p>
            <a:pPr defTabSz="457200">
              <a:lnSpc>
                <a:spcPct val="100000"/>
              </a:lnSpc>
              <a:spcBef>
                <a:spcPct val="20000"/>
              </a:spcBef>
              <a:buClr>
                <a:srgbClr val="0C9ED9"/>
              </a:buClr>
              <a:buSzPct val="110000"/>
              <a:buFont typeface="Wingdings" panose="05000000000000000000" pitchFamily="2" charset="2"/>
              <a:buChar char="q"/>
            </a:pPr>
            <a:r>
              <a:rPr lang="en-US" sz="1100" dirty="0"/>
              <a:t>Chat with Sofia on the Health and Life website. Sofia is your personal benefits assistant and can answer questions and guide you as you enroll.</a:t>
            </a:r>
          </a:p>
          <a:p>
            <a:pPr defTabSz="457200">
              <a:lnSpc>
                <a:spcPct val="100000"/>
              </a:lnSpc>
              <a:spcBef>
                <a:spcPct val="20000"/>
              </a:spcBef>
              <a:buClr>
                <a:srgbClr val="0C9ED9"/>
              </a:buClr>
              <a:buSzPct val="110000"/>
              <a:buFont typeface="Wingdings" panose="05000000000000000000" pitchFamily="2" charset="2"/>
              <a:buChar char="q"/>
            </a:pPr>
            <a:r>
              <a:rPr lang="en-US" sz="1100" dirty="0"/>
              <a:t>Register for </a:t>
            </a:r>
            <a:r>
              <a:rPr lang="en-US" sz="1100" dirty="0" err="1"/>
              <a:t>MyEvive</a:t>
            </a:r>
            <a:r>
              <a:rPr lang="en-US" sz="1100" dirty="0"/>
              <a:t> at lumen.com/</a:t>
            </a:r>
            <a:r>
              <a:rPr lang="en-US" sz="1100" dirty="0" err="1"/>
              <a:t>myevive</a:t>
            </a:r>
            <a:r>
              <a:rPr lang="en-US" sz="1100" dirty="0"/>
              <a:t> if you have not already done so. </a:t>
            </a:r>
            <a:r>
              <a:rPr lang="en-US" sz="1100" dirty="0" err="1"/>
              <a:t>MyEvive</a:t>
            </a:r>
            <a:r>
              <a:rPr lang="en-US" sz="1100" dirty="0"/>
              <a:t> is a customized benefit portal that puts control of your health, wealth and well-being at your fingertips.</a:t>
            </a:r>
          </a:p>
        </p:txBody>
      </p:sp>
      <p:sp>
        <p:nvSpPr>
          <p:cNvPr id="3" name="TextBox 2">
            <a:extLst>
              <a:ext uri="{FF2B5EF4-FFF2-40B4-BE49-F238E27FC236}">
                <a16:creationId xmlns:a16="http://schemas.microsoft.com/office/drawing/2014/main" id="{9199675E-D4F4-20AD-3889-2DC230585A0B}"/>
              </a:ext>
            </a:extLst>
          </p:cNvPr>
          <p:cNvSpPr txBox="1"/>
          <p:nvPr/>
        </p:nvSpPr>
        <p:spPr>
          <a:xfrm>
            <a:off x="277771" y="3633408"/>
            <a:ext cx="8315404" cy="784830"/>
          </a:xfrm>
          <a:prstGeom prst="rect">
            <a:avLst/>
          </a:prstGeom>
          <a:noFill/>
        </p:spPr>
        <p:txBody>
          <a:bodyPr wrap="square">
            <a:spAutoFit/>
          </a:bodyPr>
          <a:lstStyle/>
          <a:p>
            <a:r>
              <a:rPr lang="en-US" sz="1200" b="1" dirty="0"/>
              <a:t>November 8</a:t>
            </a:r>
            <a:r>
              <a:rPr lang="en-US" sz="1200" b="1" baseline="30000" dirty="0"/>
              <a:t>th</a:t>
            </a:r>
            <a:r>
              <a:rPr lang="en-US" sz="1200" b="1" dirty="0"/>
              <a:t> – 22</a:t>
            </a:r>
            <a:r>
              <a:rPr lang="en-US" sz="1200" b="1" baseline="30000" dirty="0"/>
              <a:t>nd</a:t>
            </a:r>
            <a:r>
              <a:rPr lang="en-US" sz="1200" b="1" dirty="0"/>
              <a:t> Enrollment has been simplified!</a:t>
            </a:r>
            <a:br>
              <a:rPr lang="en-US" sz="1600" dirty="0"/>
            </a:br>
            <a:r>
              <a:rPr lang="en-US" sz="1100" dirty="0"/>
              <a:t>You can select either – </a:t>
            </a:r>
          </a:p>
          <a:p>
            <a:pPr marL="171450" indent="-171450">
              <a:buClr>
                <a:schemeClr val="accent1"/>
              </a:buClr>
              <a:buFont typeface="Wingdings" panose="05000000000000000000" pitchFamily="2" charset="2"/>
              <a:buChar char="q"/>
            </a:pPr>
            <a:r>
              <a:rPr lang="en-US" sz="1100" dirty="0"/>
              <a:t>	Option 1 which will provide step-by-step instructions to enroll, or </a:t>
            </a:r>
          </a:p>
          <a:p>
            <a:pPr marL="171450" indent="-171450">
              <a:buClr>
                <a:schemeClr val="accent1"/>
              </a:buClr>
              <a:buFont typeface="Wingdings" panose="05000000000000000000" pitchFamily="2" charset="2"/>
              <a:buChar char="q"/>
            </a:pPr>
            <a:r>
              <a:rPr lang="en-US" sz="1100" dirty="0"/>
              <a:t>	Option 2 “The Easy Button” which will allow you to keep the same plans/programs as last year. </a:t>
            </a:r>
          </a:p>
        </p:txBody>
      </p:sp>
    </p:spTree>
    <p:custDataLst>
      <p:tags r:id="rId1"/>
    </p:custDataLst>
    <p:extLst>
      <p:ext uri="{BB962C8B-B14F-4D97-AF65-F5344CB8AC3E}">
        <p14:creationId xmlns:p14="http://schemas.microsoft.com/office/powerpoint/2010/main" val="3648331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A2A1F9C-FCD7-4995-A37A-C3FF62EC1B70}"/>
              </a:ext>
            </a:extLst>
          </p:cNvPr>
          <p:cNvSpPr txBox="1">
            <a:spLocks/>
          </p:cNvSpPr>
          <p:nvPr/>
        </p:nvSpPr>
        <p:spPr>
          <a:xfrm>
            <a:off x="3419475" y="786669"/>
            <a:ext cx="2975769" cy="3166206"/>
          </a:xfrm>
          <a:prstGeom prst="rect">
            <a:avLst/>
          </a:prstGeom>
        </p:spPr>
        <p:txBody>
          <a:bodyPr>
            <a:normAutofit/>
          </a:bodyPr>
          <a:lstStyle>
            <a:lvl1pPr marL="171450" indent="-171450" algn="l" defTabSz="685800" rtl="0" eaLnBrk="1" latinLnBrk="0" hangingPunct="1">
              <a:lnSpc>
                <a:spcPct val="90000"/>
              </a:lnSpc>
              <a:spcBef>
                <a:spcPts val="750"/>
              </a:spcBef>
              <a:buClr>
                <a:schemeClr val="accent3"/>
              </a:buClr>
              <a:buSzPct val="100000"/>
              <a:buFont typeface="Arial" panose="020B0604020202020204" pitchFamily="34" charset="0"/>
              <a:buChar char="•"/>
              <a:defRPr sz="1600" kern="1200">
                <a:solidFill>
                  <a:schemeClr val="tx1"/>
                </a:solidFill>
                <a:latin typeface="+mn-lt"/>
                <a:ea typeface="+mn-ea"/>
                <a:cs typeface="+mn-cs"/>
              </a:defRPr>
            </a:lvl1pPr>
            <a:lvl2pPr marL="342900" indent="-169863" algn="l" defTabSz="685800" rtl="0" eaLnBrk="1" latinLnBrk="0" hangingPunct="1">
              <a:lnSpc>
                <a:spcPct val="90000"/>
              </a:lnSpc>
              <a:spcBef>
                <a:spcPts val="375"/>
              </a:spcBef>
              <a:buClr>
                <a:schemeClr val="tx1"/>
              </a:buClr>
              <a:buSzPct val="70000"/>
              <a:buFont typeface="Monaco" pitchFamily="2" charset="77"/>
              <a:buChar char="⎻"/>
              <a:tabLst/>
              <a:defRPr sz="1400" kern="1200">
                <a:solidFill>
                  <a:schemeClr val="tx1"/>
                </a:solidFill>
                <a:latin typeface="+mn-lt"/>
                <a:ea typeface="+mn-ea"/>
                <a:cs typeface="+mn-cs"/>
              </a:defRPr>
            </a:lvl2pPr>
            <a:lvl3pPr marL="571500" indent="-168275" algn="l" defTabSz="685800" rtl="0" eaLnBrk="1" latinLnBrk="0" hangingPunct="1">
              <a:lnSpc>
                <a:spcPct val="90000"/>
              </a:lnSpc>
              <a:spcBef>
                <a:spcPts val="375"/>
              </a:spcBef>
              <a:buClr>
                <a:schemeClr val="tx1"/>
              </a:buClr>
              <a:buSzPct val="90000"/>
              <a:buFont typeface="Arial" panose="020B0604020202020204" pitchFamily="34" charset="0"/>
              <a:buChar char="•"/>
              <a:tabLst/>
              <a:defRPr sz="1400" kern="1200">
                <a:solidFill>
                  <a:sysClr val="windowText" lastClr="000000"/>
                </a:solidFill>
                <a:latin typeface="+mn-lt"/>
                <a:ea typeface="+mn-ea"/>
                <a:cs typeface="+mn-cs"/>
              </a:defRPr>
            </a:lvl3pPr>
            <a:lvl4pPr marL="1200150" indent="-171450" algn="l" defTabSz="685800" rtl="0" eaLnBrk="1" latinLnBrk="0" hangingPunct="1">
              <a:lnSpc>
                <a:spcPct val="90000"/>
              </a:lnSpc>
              <a:spcBef>
                <a:spcPts val="375"/>
              </a:spcBef>
              <a:buClr>
                <a:schemeClr val="accent3"/>
              </a:buClr>
              <a:buSzPct val="90000"/>
              <a:buFont typeface="STIXGeneral-Regular" pitchFamily="2" charset="2"/>
              <a:buChar char="⎯"/>
              <a:defRPr sz="11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3"/>
              </a:buClr>
              <a:buSzPct val="90000"/>
              <a:buFont typeface="STIXGeneral-Regular" pitchFamily="2" charset="2"/>
              <a:buChar char="⎯"/>
              <a:defRPr sz="11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defTabSz="457200">
              <a:lnSpc>
                <a:spcPct val="100000"/>
              </a:lnSpc>
              <a:spcBef>
                <a:spcPct val="20000"/>
              </a:spcBef>
              <a:buClr>
                <a:srgbClr val="0075C9"/>
              </a:buClr>
              <a:buSzTx/>
            </a:pPr>
            <a:endParaRPr lang="en-US" sz="1400" dirty="0">
              <a:solidFill>
                <a:srgbClr val="000000"/>
              </a:solidFill>
              <a:latin typeface="Gothem"/>
              <a:cs typeface="Arial" panose="020B0604020202020204" pitchFamily="34" charset="0"/>
            </a:endParaRPr>
          </a:p>
        </p:txBody>
      </p:sp>
      <p:sp>
        <p:nvSpPr>
          <p:cNvPr id="6" name="TextBox 5">
            <a:extLst>
              <a:ext uri="{FF2B5EF4-FFF2-40B4-BE49-F238E27FC236}">
                <a16:creationId xmlns:a16="http://schemas.microsoft.com/office/drawing/2014/main" id="{853E189D-8224-42F7-9F0C-6A4397DB8699}"/>
              </a:ext>
            </a:extLst>
          </p:cNvPr>
          <p:cNvSpPr txBox="1"/>
          <p:nvPr/>
        </p:nvSpPr>
        <p:spPr>
          <a:xfrm>
            <a:off x="116157" y="4575531"/>
            <a:ext cx="742427" cy="453006"/>
          </a:xfrm>
          <a:prstGeom prst="rect">
            <a:avLst/>
          </a:prstGeom>
        </p:spPr>
        <p:txBody>
          <a:bodyPr vert="horz" wrap="none" lIns="91440" tIns="45720" rIns="91440" bIns="45720" rtlCol="0" anchor="b">
            <a:noAutofit/>
          </a:bodyPr>
          <a:lstStyle/>
          <a:p>
            <a:pPr algn="ctr"/>
            <a:r>
              <a:rPr lang="en-US" sz="800" dirty="0">
                <a:solidFill>
                  <a:schemeClr val="bg1">
                    <a:lumMod val="50000"/>
                  </a:schemeClr>
                </a:solidFill>
              </a:rPr>
              <a:t>17</a:t>
            </a:r>
          </a:p>
        </p:txBody>
      </p:sp>
      <p:sp>
        <p:nvSpPr>
          <p:cNvPr id="7" name="TextBox 6">
            <a:extLst>
              <a:ext uri="{FF2B5EF4-FFF2-40B4-BE49-F238E27FC236}">
                <a16:creationId xmlns:a16="http://schemas.microsoft.com/office/drawing/2014/main" id="{B75655E0-342E-4389-1CBE-6034E22384EC}"/>
              </a:ext>
            </a:extLst>
          </p:cNvPr>
          <p:cNvSpPr txBox="1"/>
          <p:nvPr/>
        </p:nvSpPr>
        <p:spPr>
          <a:xfrm>
            <a:off x="3886798" y="4803083"/>
            <a:ext cx="1266739" cy="225454"/>
          </a:xfrm>
          <a:prstGeom prst="rect">
            <a:avLst/>
          </a:prstGeom>
        </p:spPr>
        <p:txBody>
          <a:bodyPr vert="horz" wrap="none" lIns="91440" tIns="45720" rIns="91440" bIns="45720" rtlCol="0" anchor="b">
            <a:noAutofit/>
          </a:bodyPr>
          <a:lstStyle/>
          <a:p>
            <a:pPr algn="l"/>
            <a:r>
              <a:rPr lang="en-US" sz="700" dirty="0">
                <a:solidFill>
                  <a:schemeClr val="bg1">
                    <a:lumMod val="50000"/>
                  </a:schemeClr>
                </a:solidFill>
              </a:rPr>
              <a:t>2024 Annual Enrollment</a:t>
            </a:r>
          </a:p>
        </p:txBody>
      </p:sp>
      <p:pic>
        <p:nvPicPr>
          <p:cNvPr id="5" name="Picture 4">
            <a:extLst>
              <a:ext uri="{FF2B5EF4-FFF2-40B4-BE49-F238E27FC236}">
                <a16:creationId xmlns:a16="http://schemas.microsoft.com/office/drawing/2014/main" id="{F18B9734-1A87-988D-B9F4-23452BAA3B27}"/>
              </a:ext>
            </a:extLst>
          </p:cNvPr>
          <p:cNvPicPr>
            <a:picLocks noChangeAspect="1"/>
          </p:cNvPicPr>
          <p:nvPr/>
        </p:nvPicPr>
        <p:blipFill>
          <a:blip r:embed="rId3"/>
          <a:stretch>
            <a:fillRect/>
          </a:stretch>
        </p:blipFill>
        <p:spPr>
          <a:xfrm>
            <a:off x="1608132" y="516901"/>
            <a:ext cx="6144482" cy="3705742"/>
          </a:xfrm>
          <a:prstGeom prst="rect">
            <a:avLst/>
          </a:prstGeom>
        </p:spPr>
      </p:pic>
    </p:spTree>
    <p:custDataLst>
      <p:tags r:id="rId1"/>
    </p:custDataLst>
    <p:extLst>
      <p:ext uri="{BB962C8B-B14F-4D97-AF65-F5344CB8AC3E}">
        <p14:creationId xmlns:p14="http://schemas.microsoft.com/office/powerpoint/2010/main" val="710321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E8D538D-9937-438A-A88A-5DCCD929826E}"/>
              </a:ext>
            </a:extLst>
          </p:cNvPr>
          <p:cNvSpPr/>
          <p:nvPr/>
        </p:nvSpPr>
        <p:spPr>
          <a:xfrm>
            <a:off x="279534" y="187540"/>
            <a:ext cx="8584932" cy="338554"/>
          </a:xfrm>
          <a:prstGeom prst="rect">
            <a:avLst/>
          </a:prstGeom>
        </p:spPr>
        <p:txBody>
          <a:bodyPr wrap="square">
            <a:spAutoFit/>
          </a:bodyPr>
          <a:lstStyle/>
          <a:p>
            <a:pPr marR="0" lvl="0">
              <a:spcBef>
                <a:spcPts val="0"/>
              </a:spcBef>
              <a:spcAft>
                <a:spcPts val="0"/>
              </a:spcAft>
              <a:tabLst>
                <a:tab pos="457200" algn="l"/>
              </a:tabLst>
            </a:pPr>
            <a:r>
              <a:rPr lang="en-US" sz="1600" b="1" dirty="0">
                <a:latin typeface="Arial" panose="020B0604020202020204" pitchFamily="34" charset="0"/>
                <a:ea typeface="Calibri" panose="020F0502020204030204" pitchFamily="34" charset="0"/>
                <a:cs typeface="Arial" panose="020B0604020202020204" pitchFamily="34" charset="0"/>
              </a:rPr>
              <a:t>2024 Rates</a:t>
            </a:r>
          </a:p>
        </p:txBody>
      </p:sp>
      <p:sp>
        <p:nvSpPr>
          <p:cNvPr id="7" name="TextBox 6">
            <a:extLst>
              <a:ext uri="{FF2B5EF4-FFF2-40B4-BE49-F238E27FC236}">
                <a16:creationId xmlns:a16="http://schemas.microsoft.com/office/drawing/2014/main" id="{2B2C3235-A104-4998-93B8-B5D5E60844A3}"/>
              </a:ext>
            </a:extLst>
          </p:cNvPr>
          <p:cNvSpPr txBox="1"/>
          <p:nvPr/>
        </p:nvSpPr>
        <p:spPr>
          <a:xfrm>
            <a:off x="116157" y="4575531"/>
            <a:ext cx="742427" cy="453006"/>
          </a:xfrm>
          <a:prstGeom prst="rect">
            <a:avLst/>
          </a:prstGeom>
        </p:spPr>
        <p:txBody>
          <a:bodyPr vert="horz" wrap="none" lIns="91440" tIns="45720" rIns="91440" bIns="45720" rtlCol="0" anchor="b">
            <a:noAutofit/>
          </a:bodyPr>
          <a:lstStyle/>
          <a:p>
            <a:pPr algn="ctr"/>
            <a:r>
              <a:rPr lang="en-US" sz="800" dirty="0">
                <a:solidFill>
                  <a:schemeClr val="bg1">
                    <a:lumMod val="50000"/>
                  </a:schemeClr>
                </a:solidFill>
              </a:rPr>
              <a:t>18</a:t>
            </a:r>
          </a:p>
        </p:txBody>
      </p:sp>
      <p:sp>
        <p:nvSpPr>
          <p:cNvPr id="11" name="TextBox 10">
            <a:extLst>
              <a:ext uri="{FF2B5EF4-FFF2-40B4-BE49-F238E27FC236}">
                <a16:creationId xmlns:a16="http://schemas.microsoft.com/office/drawing/2014/main" id="{7CC6B530-1311-0345-ECED-642EB584F763}"/>
              </a:ext>
            </a:extLst>
          </p:cNvPr>
          <p:cNvSpPr txBox="1"/>
          <p:nvPr/>
        </p:nvSpPr>
        <p:spPr>
          <a:xfrm>
            <a:off x="3886798" y="4803083"/>
            <a:ext cx="1266739" cy="225454"/>
          </a:xfrm>
          <a:prstGeom prst="rect">
            <a:avLst/>
          </a:prstGeom>
        </p:spPr>
        <p:txBody>
          <a:bodyPr vert="horz" wrap="none" lIns="91440" tIns="45720" rIns="91440" bIns="45720" rtlCol="0" anchor="b">
            <a:noAutofit/>
          </a:bodyPr>
          <a:lstStyle/>
          <a:p>
            <a:pPr algn="l"/>
            <a:r>
              <a:rPr lang="en-US" sz="700" dirty="0">
                <a:solidFill>
                  <a:schemeClr val="bg1">
                    <a:lumMod val="50000"/>
                  </a:schemeClr>
                </a:solidFill>
              </a:rPr>
              <a:t>2024 Annual Enrollment</a:t>
            </a:r>
          </a:p>
        </p:txBody>
      </p:sp>
      <p:sp>
        <p:nvSpPr>
          <p:cNvPr id="2" name="Rectangle 1">
            <a:extLst>
              <a:ext uri="{FF2B5EF4-FFF2-40B4-BE49-F238E27FC236}">
                <a16:creationId xmlns:a16="http://schemas.microsoft.com/office/drawing/2014/main" id="{A6E5F936-6D8B-1240-95DF-A2AA012C5E90}"/>
              </a:ext>
            </a:extLst>
          </p:cNvPr>
          <p:cNvSpPr/>
          <p:nvPr/>
        </p:nvSpPr>
        <p:spPr>
          <a:xfrm>
            <a:off x="279534" y="642010"/>
            <a:ext cx="7343362" cy="276999"/>
          </a:xfrm>
          <a:prstGeom prst="rect">
            <a:avLst/>
          </a:prstGeom>
        </p:spPr>
        <p:txBody>
          <a:bodyPr wrap="square">
            <a:spAutoFit/>
          </a:bodyPr>
          <a:lstStyle/>
          <a:p>
            <a:pPr>
              <a:buClr>
                <a:schemeClr val="tx2"/>
              </a:buClr>
            </a:pPr>
            <a:r>
              <a:rPr lang="en-US" sz="1200" b="1" dirty="0">
                <a:solidFill>
                  <a:srgbClr val="000000"/>
                </a:solidFill>
                <a:cs typeface="Arial" panose="020B0604020202020204" pitchFamily="34" charset="0"/>
              </a:rPr>
              <a:t>Active Full Time Employee Medical Contributions (Bi-Weekly)</a:t>
            </a:r>
            <a:endParaRPr lang="en-US" sz="1200" dirty="0">
              <a:solidFill>
                <a:srgbClr val="000000"/>
              </a:solidFill>
              <a:cs typeface="Arial" panose="020B0604020202020204" pitchFamily="34" charset="0"/>
            </a:endParaRPr>
          </a:p>
        </p:txBody>
      </p:sp>
      <p:pic>
        <p:nvPicPr>
          <p:cNvPr id="4" name="Picture 3">
            <a:extLst>
              <a:ext uri="{FF2B5EF4-FFF2-40B4-BE49-F238E27FC236}">
                <a16:creationId xmlns:a16="http://schemas.microsoft.com/office/drawing/2014/main" id="{04343AAF-CB25-5642-D010-72DA0BE42EBC}"/>
              </a:ext>
            </a:extLst>
          </p:cNvPr>
          <p:cNvPicPr>
            <a:picLocks noChangeAspect="1" noChangeArrowheads="1"/>
            <a:extLst>
              <a:ext uri="{84589F7E-364E-4C9E-8A38-B11213B215E9}">
                <a14:cameraTool xmlns:a14="http://schemas.microsoft.com/office/drawing/2010/main" cellRange="$C$4:$L$36"/>
              </a:ext>
            </a:extLst>
          </p:cNvPicPr>
          <p:nvPr/>
        </p:nvPicPr>
        <p:blipFill>
          <a:blip r:embed="rId4"/>
          <a:srcRect/>
          <a:stretch>
            <a:fillRect/>
          </a:stretch>
        </p:blipFill>
        <p:spPr bwMode="auto">
          <a:xfrm>
            <a:off x="2288566" y="1034925"/>
            <a:ext cx="4566868" cy="3644659"/>
          </a:xfrm>
          <a:prstGeom prst="rect">
            <a:avLst/>
          </a:prstGeom>
          <a:solidFill>
            <a:srgbClr xmlns:mc="http://schemas.openxmlformats.org/markup-compatibility/2006" xmlns:a14="http://schemas.microsoft.com/office/drawing/2010/main" val="FFFFFF" mc:Ignorable="a14" a14:legacySpreadsheetColorIndex="9"/>
          </a:solidFill>
          <a:ln w="9525">
            <a:solidFill>
              <a:srgbClr xmlns:mc="http://schemas.openxmlformats.org/markup-compatibility/2006" xmlns:a14="http://schemas.microsoft.com/office/drawing/2010/main" val="000000" mc:Ignorable="a14" a14:legacySpreadsheetColorIndex="64"/>
            </a:solidFill>
            <a:miter lim="800000"/>
            <a:headEnd/>
            <a:tailEnd/>
          </a:ln>
        </p:spPr>
      </p:pic>
    </p:spTree>
    <p:custDataLst>
      <p:tags r:id="rId1"/>
    </p:custDataLst>
    <p:extLst>
      <p:ext uri="{BB962C8B-B14F-4D97-AF65-F5344CB8AC3E}">
        <p14:creationId xmlns:p14="http://schemas.microsoft.com/office/powerpoint/2010/main" val="3037622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E8D538D-9937-438A-A88A-5DCCD929826E}"/>
              </a:ext>
            </a:extLst>
          </p:cNvPr>
          <p:cNvSpPr/>
          <p:nvPr/>
        </p:nvSpPr>
        <p:spPr>
          <a:xfrm>
            <a:off x="279534" y="187540"/>
            <a:ext cx="8584932" cy="338554"/>
          </a:xfrm>
          <a:prstGeom prst="rect">
            <a:avLst/>
          </a:prstGeom>
        </p:spPr>
        <p:txBody>
          <a:bodyPr wrap="square">
            <a:spAutoFit/>
          </a:bodyPr>
          <a:lstStyle/>
          <a:p>
            <a:pPr marR="0" lvl="0">
              <a:spcBef>
                <a:spcPts val="0"/>
              </a:spcBef>
              <a:spcAft>
                <a:spcPts val="0"/>
              </a:spcAft>
              <a:tabLst>
                <a:tab pos="457200" algn="l"/>
              </a:tabLst>
            </a:pPr>
            <a:r>
              <a:rPr lang="en-US" sz="1600" b="1" dirty="0">
                <a:latin typeface="Arial" panose="020B0604020202020204" pitchFamily="34" charset="0"/>
                <a:ea typeface="Calibri" panose="020F0502020204030204" pitchFamily="34" charset="0"/>
                <a:cs typeface="Arial" panose="020B0604020202020204" pitchFamily="34" charset="0"/>
              </a:rPr>
              <a:t>2024 Rates</a:t>
            </a:r>
          </a:p>
        </p:txBody>
      </p:sp>
      <p:sp>
        <p:nvSpPr>
          <p:cNvPr id="7" name="TextBox 6">
            <a:extLst>
              <a:ext uri="{FF2B5EF4-FFF2-40B4-BE49-F238E27FC236}">
                <a16:creationId xmlns:a16="http://schemas.microsoft.com/office/drawing/2014/main" id="{2B2C3235-A104-4998-93B8-B5D5E60844A3}"/>
              </a:ext>
            </a:extLst>
          </p:cNvPr>
          <p:cNvSpPr txBox="1"/>
          <p:nvPr/>
        </p:nvSpPr>
        <p:spPr>
          <a:xfrm>
            <a:off x="116157" y="4575531"/>
            <a:ext cx="742427" cy="453006"/>
          </a:xfrm>
          <a:prstGeom prst="rect">
            <a:avLst/>
          </a:prstGeom>
        </p:spPr>
        <p:txBody>
          <a:bodyPr vert="horz" wrap="none" lIns="91440" tIns="45720" rIns="91440" bIns="45720" rtlCol="0" anchor="b">
            <a:noAutofit/>
          </a:bodyPr>
          <a:lstStyle/>
          <a:p>
            <a:pPr algn="ctr"/>
            <a:r>
              <a:rPr lang="en-US" sz="800" dirty="0">
                <a:solidFill>
                  <a:schemeClr val="bg1">
                    <a:lumMod val="50000"/>
                  </a:schemeClr>
                </a:solidFill>
              </a:rPr>
              <a:t>19</a:t>
            </a:r>
          </a:p>
        </p:txBody>
      </p:sp>
      <p:sp>
        <p:nvSpPr>
          <p:cNvPr id="11" name="TextBox 10">
            <a:extLst>
              <a:ext uri="{FF2B5EF4-FFF2-40B4-BE49-F238E27FC236}">
                <a16:creationId xmlns:a16="http://schemas.microsoft.com/office/drawing/2014/main" id="{7CC6B530-1311-0345-ECED-642EB584F763}"/>
              </a:ext>
            </a:extLst>
          </p:cNvPr>
          <p:cNvSpPr txBox="1"/>
          <p:nvPr/>
        </p:nvSpPr>
        <p:spPr>
          <a:xfrm>
            <a:off x="3886798" y="4803083"/>
            <a:ext cx="1266739" cy="225454"/>
          </a:xfrm>
          <a:prstGeom prst="rect">
            <a:avLst/>
          </a:prstGeom>
        </p:spPr>
        <p:txBody>
          <a:bodyPr vert="horz" wrap="none" lIns="91440" tIns="45720" rIns="91440" bIns="45720" rtlCol="0" anchor="b">
            <a:noAutofit/>
          </a:bodyPr>
          <a:lstStyle/>
          <a:p>
            <a:pPr algn="l"/>
            <a:r>
              <a:rPr lang="en-US" sz="700" dirty="0">
                <a:solidFill>
                  <a:schemeClr val="bg1">
                    <a:lumMod val="50000"/>
                  </a:schemeClr>
                </a:solidFill>
              </a:rPr>
              <a:t>2024 Annual Enrollment</a:t>
            </a:r>
          </a:p>
        </p:txBody>
      </p:sp>
      <p:sp>
        <p:nvSpPr>
          <p:cNvPr id="2" name="Rectangle 1">
            <a:extLst>
              <a:ext uri="{FF2B5EF4-FFF2-40B4-BE49-F238E27FC236}">
                <a16:creationId xmlns:a16="http://schemas.microsoft.com/office/drawing/2014/main" id="{A6E5F936-6D8B-1240-95DF-A2AA012C5E90}"/>
              </a:ext>
            </a:extLst>
          </p:cNvPr>
          <p:cNvSpPr/>
          <p:nvPr/>
        </p:nvSpPr>
        <p:spPr>
          <a:xfrm>
            <a:off x="279534" y="642010"/>
            <a:ext cx="7343362" cy="276999"/>
          </a:xfrm>
          <a:prstGeom prst="rect">
            <a:avLst/>
          </a:prstGeom>
        </p:spPr>
        <p:txBody>
          <a:bodyPr wrap="square">
            <a:spAutoFit/>
          </a:bodyPr>
          <a:lstStyle/>
          <a:p>
            <a:pPr>
              <a:buClr>
                <a:schemeClr val="tx2"/>
              </a:buClr>
            </a:pPr>
            <a:r>
              <a:rPr lang="en-US" sz="1200" b="1" dirty="0">
                <a:solidFill>
                  <a:srgbClr val="000000"/>
                </a:solidFill>
                <a:cs typeface="Arial" panose="020B0604020202020204" pitchFamily="34" charset="0"/>
              </a:rPr>
              <a:t>Active Full Time Employee Dental and Vision Contributions (Bi-Weekly)</a:t>
            </a:r>
            <a:endParaRPr lang="en-US" sz="1200" dirty="0">
              <a:solidFill>
                <a:srgbClr val="000000"/>
              </a:solidFill>
              <a:cs typeface="Arial" panose="020B0604020202020204" pitchFamily="34" charset="0"/>
            </a:endParaRPr>
          </a:p>
        </p:txBody>
      </p:sp>
      <p:pic>
        <p:nvPicPr>
          <p:cNvPr id="3" name="Picture 2">
            <a:extLst>
              <a:ext uri="{FF2B5EF4-FFF2-40B4-BE49-F238E27FC236}">
                <a16:creationId xmlns:a16="http://schemas.microsoft.com/office/drawing/2014/main" id="{FADA25D7-218F-8DED-3757-5B8530454A27}"/>
              </a:ext>
            </a:extLst>
          </p:cNvPr>
          <p:cNvPicPr>
            <a:picLocks noChangeAspect="1" noChangeArrowheads="1"/>
            <a:extLst>
              <a:ext uri="{84589F7E-364E-4C9E-8A38-B11213B215E9}">
                <a14:cameraTool xmlns:a14="http://schemas.microsoft.com/office/drawing/2010/main" cellRange="$D$5:$H$8"/>
              </a:ext>
            </a:extLst>
          </p:cNvPicPr>
          <p:nvPr/>
        </p:nvPicPr>
        <p:blipFill>
          <a:blip r:embed="rId4"/>
          <a:srcRect/>
          <a:stretch>
            <a:fillRect/>
          </a:stretch>
        </p:blipFill>
        <p:spPr bwMode="auto">
          <a:xfrm>
            <a:off x="2162175" y="1408323"/>
            <a:ext cx="4819650" cy="809625"/>
          </a:xfrm>
          <a:prstGeom prst="rect">
            <a:avLst/>
          </a:prstGeom>
          <a:solidFill>
            <a:srgbClr xmlns:mc="http://schemas.openxmlformats.org/markup-compatibility/2006" xmlns:a14="http://schemas.microsoft.com/office/drawing/2010/main" val="FFFFFF" mc:Ignorable="a14" a14:legacySpreadsheetColorIndex="9"/>
          </a:solidFill>
          <a:ln w="9525">
            <a:solidFill>
              <a:srgbClr xmlns:mc="http://schemas.openxmlformats.org/markup-compatibility/2006" xmlns:a14="http://schemas.microsoft.com/office/drawing/2010/main" val="000000" mc:Ignorable="a14" a14:legacySpreadsheetColorIndex="64"/>
            </a:solidFill>
            <a:miter lim="800000"/>
            <a:headEnd/>
            <a:tailEnd/>
          </a:ln>
        </p:spPr>
      </p:pic>
      <p:pic>
        <p:nvPicPr>
          <p:cNvPr id="6" name="Picture 5">
            <a:extLst>
              <a:ext uri="{FF2B5EF4-FFF2-40B4-BE49-F238E27FC236}">
                <a16:creationId xmlns:a16="http://schemas.microsoft.com/office/drawing/2014/main" id="{18D88530-D8AD-F4DF-30FF-50F90F02A67A}"/>
              </a:ext>
            </a:extLst>
          </p:cNvPr>
          <p:cNvPicPr>
            <a:picLocks noChangeAspect="1" noChangeArrowheads="1"/>
            <a:extLst>
              <a:ext uri="{84589F7E-364E-4C9E-8A38-B11213B215E9}">
                <a14:cameraTool xmlns:a14="http://schemas.microsoft.com/office/drawing/2010/main" cellRange="$D$12:$H$14"/>
              </a:ext>
            </a:extLst>
          </p:cNvPicPr>
          <p:nvPr/>
        </p:nvPicPr>
        <p:blipFill>
          <a:blip r:embed="rId5"/>
          <a:srcRect/>
          <a:stretch>
            <a:fillRect/>
          </a:stretch>
        </p:blipFill>
        <p:spPr bwMode="auto">
          <a:xfrm>
            <a:off x="2162175" y="2542540"/>
            <a:ext cx="4819650" cy="619125"/>
          </a:xfrm>
          <a:prstGeom prst="rect">
            <a:avLst/>
          </a:prstGeom>
          <a:solidFill>
            <a:srgbClr xmlns:mc="http://schemas.openxmlformats.org/markup-compatibility/2006" xmlns:a14="http://schemas.microsoft.com/office/drawing/2010/main" val="FFFFFF" mc:Ignorable="a14" a14:legacySpreadsheetColorIndex="9"/>
          </a:solidFill>
          <a:ln w="9525">
            <a:solidFill>
              <a:srgbClr xmlns:mc="http://schemas.openxmlformats.org/markup-compatibility/2006" xmlns:a14="http://schemas.microsoft.com/office/drawing/2010/main" val="000000" mc:Ignorable="a14" a14:legacySpreadsheetColorIndex="64"/>
            </a:solidFill>
            <a:miter lim="800000"/>
            <a:headEnd/>
            <a:tailEnd/>
          </a:ln>
        </p:spPr>
      </p:pic>
    </p:spTree>
    <p:custDataLst>
      <p:tags r:id="rId1"/>
    </p:custDataLst>
    <p:extLst>
      <p:ext uri="{BB962C8B-B14F-4D97-AF65-F5344CB8AC3E}">
        <p14:creationId xmlns:p14="http://schemas.microsoft.com/office/powerpoint/2010/main" val="2320458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531E964-B7AA-4F3A-927C-064BF8418187}"/>
              </a:ext>
            </a:extLst>
          </p:cNvPr>
          <p:cNvSpPr/>
          <p:nvPr/>
        </p:nvSpPr>
        <p:spPr>
          <a:xfrm>
            <a:off x="197583" y="2002363"/>
            <a:ext cx="3300626" cy="707886"/>
          </a:xfrm>
          <a:prstGeom prst="rect">
            <a:avLst/>
          </a:prstGeom>
        </p:spPr>
        <p:txBody>
          <a:bodyPr wrap="square">
            <a:spAutoFit/>
          </a:bodyPr>
          <a:lstStyle/>
          <a:p>
            <a:pPr algn="ctr">
              <a:buClr>
                <a:schemeClr val="tx2"/>
              </a:buClr>
            </a:pPr>
            <a:r>
              <a:rPr lang="en-US" sz="2000" b="1" dirty="0">
                <a:solidFill>
                  <a:schemeClr val="bg1"/>
                </a:solidFill>
                <a:cs typeface="Arial" panose="020B0604020202020204" pitchFamily="34" charset="0"/>
              </a:rPr>
              <a:t>Annual Enrollment </a:t>
            </a:r>
          </a:p>
          <a:p>
            <a:pPr algn="ctr">
              <a:buClr>
                <a:schemeClr val="tx2"/>
              </a:buClr>
            </a:pPr>
            <a:r>
              <a:rPr lang="en-US" sz="2000" b="1" dirty="0">
                <a:solidFill>
                  <a:schemeClr val="bg1"/>
                </a:solidFill>
                <a:cs typeface="Arial" panose="020B0604020202020204" pitchFamily="34" charset="0"/>
              </a:rPr>
              <a:t>Nov. 8 – 22, 2023</a:t>
            </a:r>
          </a:p>
        </p:txBody>
      </p:sp>
      <p:pic>
        <p:nvPicPr>
          <p:cNvPr id="5" name="Picture 4">
            <a:extLst>
              <a:ext uri="{FF2B5EF4-FFF2-40B4-BE49-F238E27FC236}">
                <a16:creationId xmlns:a16="http://schemas.microsoft.com/office/drawing/2014/main" id="{AAFFAB06-83B5-19D8-18DD-12D127FEC533}"/>
              </a:ext>
            </a:extLst>
          </p:cNvPr>
          <p:cNvPicPr>
            <a:picLocks noChangeAspect="1"/>
          </p:cNvPicPr>
          <p:nvPr/>
        </p:nvPicPr>
        <p:blipFill>
          <a:blip r:embed="rId3"/>
          <a:stretch>
            <a:fillRect/>
          </a:stretch>
        </p:blipFill>
        <p:spPr>
          <a:xfrm>
            <a:off x="4854047" y="345440"/>
            <a:ext cx="3301390" cy="428752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custDataLst>
      <p:tags r:id="rId1"/>
    </p:custDataLst>
    <p:extLst>
      <p:ext uri="{BB962C8B-B14F-4D97-AF65-F5344CB8AC3E}">
        <p14:creationId xmlns:p14="http://schemas.microsoft.com/office/powerpoint/2010/main" val="9364744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E8D538D-9937-438A-A88A-5DCCD929826E}"/>
              </a:ext>
            </a:extLst>
          </p:cNvPr>
          <p:cNvSpPr/>
          <p:nvPr/>
        </p:nvSpPr>
        <p:spPr>
          <a:xfrm>
            <a:off x="279534" y="187540"/>
            <a:ext cx="8584932" cy="338554"/>
          </a:xfrm>
          <a:prstGeom prst="rect">
            <a:avLst/>
          </a:prstGeom>
        </p:spPr>
        <p:txBody>
          <a:bodyPr wrap="square">
            <a:spAutoFit/>
          </a:bodyPr>
          <a:lstStyle/>
          <a:p>
            <a:pPr marR="0" lvl="0">
              <a:spcBef>
                <a:spcPts val="0"/>
              </a:spcBef>
              <a:spcAft>
                <a:spcPts val="0"/>
              </a:spcAft>
              <a:tabLst>
                <a:tab pos="457200" algn="l"/>
              </a:tabLst>
            </a:pPr>
            <a:r>
              <a:rPr lang="en-US" sz="1600" b="1" dirty="0">
                <a:latin typeface="Arial" panose="020B0604020202020204" pitchFamily="34" charset="0"/>
                <a:ea typeface="Calibri" panose="020F0502020204030204" pitchFamily="34" charset="0"/>
                <a:cs typeface="Arial" panose="020B0604020202020204" pitchFamily="34" charset="0"/>
              </a:rPr>
              <a:t>2024 Rates</a:t>
            </a:r>
          </a:p>
        </p:txBody>
      </p:sp>
      <p:sp>
        <p:nvSpPr>
          <p:cNvPr id="7" name="TextBox 6">
            <a:extLst>
              <a:ext uri="{FF2B5EF4-FFF2-40B4-BE49-F238E27FC236}">
                <a16:creationId xmlns:a16="http://schemas.microsoft.com/office/drawing/2014/main" id="{2B2C3235-A104-4998-93B8-B5D5E60844A3}"/>
              </a:ext>
            </a:extLst>
          </p:cNvPr>
          <p:cNvSpPr txBox="1"/>
          <p:nvPr/>
        </p:nvSpPr>
        <p:spPr>
          <a:xfrm>
            <a:off x="116157" y="4575531"/>
            <a:ext cx="742427" cy="453006"/>
          </a:xfrm>
          <a:prstGeom prst="rect">
            <a:avLst/>
          </a:prstGeom>
        </p:spPr>
        <p:txBody>
          <a:bodyPr vert="horz" wrap="none" lIns="91440" tIns="45720" rIns="91440" bIns="45720" rtlCol="0" anchor="b">
            <a:noAutofit/>
          </a:bodyPr>
          <a:lstStyle/>
          <a:p>
            <a:pPr algn="ctr"/>
            <a:r>
              <a:rPr lang="en-US" sz="800" dirty="0">
                <a:solidFill>
                  <a:schemeClr val="bg1">
                    <a:lumMod val="50000"/>
                  </a:schemeClr>
                </a:solidFill>
              </a:rPr>
              <a:t>20</a:t>
            </a:r>
          </a:p>
        </p:txBody>
      </p:sp>
      <p:sp>
        <p:nvSpPr>
          <p:cNvPr id="11" name="TextBox 10">
            <a:extLst>
              <a:ext uri="{FF2B5EF4-FFF2-40B4-BE49-F238E27FC236}">
                <a16:creationId xmlns:a16="http://schemas.microsoft.com/office/drawing/2014/main" id="{7CC6B530-1311-0345-ECED-642EB584F763}"/>
              </a:ext>
            </a:extLst>
          </p:cNvPr>
          <p:cNvSpPr txBox="1"/>
          <p:nvPr/>
        </p:nvSpPr>
        <p:spPr>
          <a:xfrm>
            <a:off x="3886798" y="4803083"/>
            <a:ext cx="1266739" cy="225454"/>
          </a:xfrm>
          <a:prstGeom prst="rect">
            <a:avLst/>
          </a:prstGeom>
        </p:spPr>
        <p:txBody>
          <a:bodyPr vert="horz" wrap="none" lIns="91440" tIns="45720" rIns="91440" bIns="45720" rtlCol="0" anchor="b">
            <a:noAutofit/>
          </a:bodyPr>
          <a:lstStyle/>
          <a:p>
            <a:pPr algn="l"/>
            <a:r>
              <a:rPr lang="en-US" sz="700" dirty="0">
                <a:solidFill>
                  <a:schemeClr val="bg1">
                    <a:lumMod val="50000"/>
                  </a:schemeClr>
                </a:solidFill>
              </a:rPr>
              <a:t>2024 Annual Enrollment</a:t>
            </a:r>
          </a:p>
        </p:txBody>
      </p:sp>
      <p:sp>
        <p:nvSpPr>
          <p:cNvPr id="2" name="Rectangle 1">
            <a:extLst>
              <a:ext uri="{FF2B5EF4-FFF2-40B4-BE49-F238E27FC236}">
                <a16:creationId xmlns:a16="http://schemas.microsoft.com/office/drawing/2014/main" id="{A6E5F936-6D8B-1240-95DF-A2AA012C5E90}"/>
              </a:ext>
            </a:extLst>
          </p:cNvPr>
          <p:cNvSpPr/>
          <p:nvPr/>
        </p:nvSpPr>
        <p:spPr>
          <a:xfrm>
            <a:off x="279534" y="642010"/>
            <a:ext cx="7343362" cy="276999"/>
          </a:xfrm>
          <a:prstGeom prst="rect">
            <a:avLst/>
          </a:prstGeom>
        </p:spPr>
        <p:txBody>
          <a:bodyPr wrap="square">
            <a:spAutoFit/>
          </a:bodyPr>
          <a:lstStyle/>
          <a:p>
            <a:pPr>
              <a:buClr>
                <a:schemeClr val="tx2"/>
              </a:buClr>
            </a:pPr>
            <a:r>
              <a:rPr lang="en-US" sz="1200" b="1" dirty="0">
                <a:solidFill>
                  <a:srgbClr val="000000"/>
                </a:solidFill>
                <a:cs typeface="Arial" panose="020B0604020202020204" pitchFamily="34" charset="0"/>
              </a:rPr>
              <a:t>Post-1990 Qwest Union Retiree Pre-65 Medical Contributions (Monthly)</a:t>
            </a:r>
            <a:endParaRPr lang="en-US" sz="1200" dirty="0">
              <a:solidFill>
                <a:srgbClr val="000000"/>
              </a:solidFill>
              <a:cs typeface="Arial" panose="020B0604020202020204" pitchFamily="34" charset="0"/>
            </a:endParaRPr>
          </a:p>
        </p:txBody>
      </p:sp>
      <p:pic>
        <p:nvPicPr>
          <p:cNvPr id="4" name="Picture 3">
            <a:extLst>
              <a:ext uri="{FF2B5EF4-FFF2-40B4-BE49-F238E27FC236}">
                <a16:creationId xmlns:a16="http://schemas.microsoft.com/office/drawing/2014/main" id="{6D44672E-4F00-A7B8-B021-696ACCD335ED}"/>
              </a:ext>
            </a:extLst>
          </p:cNvPr>
          <p:cNvPicPr>
            <a:picLocks noChangeAspect="1" noChangeArrowheads="1"/>
            <a:extLst>
              <a:ext uri="{84589F7E-364E-4C9E-8A38-B11213B215E9}">
                <a14:cameraTool xmlns:a14="http://schemas.microsoft.com/office/drawing/2010/main" cellRange="$D$5:$M$10"/>
              </a:ext>
            </a:extLst>
          </p:cNvPicPr>
          <p:nvPr/>
        </p:nvPicPr>
        <p:blipFill>
          <a:blip r:embed="rId4"/>
          <a:srcRect/>
          <a:stretch>
            <a:fillRect/>
          </a:stretch>
        </p:blipFill>
        <p:spPr bwMode="auto">
          <a:xfrm>
            <a:off x="710167" y="1475316"/>
            <a:ext cx="7620000" cy="1447800"/>
          </a:xfrm>
          <a:prstGeom prst="rect">
            <a:avLst/>
          </a:prstGeom>
          <a:solidFill>
            <a:srgbClr xmlns:mc="http://schemas.openxmlformats.org/markup-compatibility/2006" xmlns:a14="http://schemas.microsoft.com/office/drawing/2010/main" val="FFFFFF" mc:Ignorable="a14" a14:legacySpreadsheetColorIndex="9"/>
          </a:solidFill>
          <a:ln w="9525">
            <a:solidFill>
              <a:srgbClr xmlns:mc="http://schemas.openxmlformats.org/markup-compatibility/2006" xmlns:a14="http://schemas.microsoft.com/office/drawing/2010/main" val="000000" mc:Ignorable="a14" a14:legacySpreadsheetColorIndex="64"/>
            </a:solidFill>
            <a:miter lim="800000"/>
            <a:headEnd/>
            <a:tailEnd/>
          </a:ln>
        </p:spPr>
      </p:pic>
    </p:spTree>
    <p:custDataLst>
      <p:tags r:id="rId1"/>
    </p:custDataLst>
    <p:extLst>
      <p:ext uri="{BB962C8B-B14F-4D97-AF65-F5344CB8AC3E}">
        <p14:creationId xmlns:p14="http://schemas.microsoft.com/office/powerpoint/2010/main" val="39027030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E8D538D-9937-438A-A88A-5DCCD929826E}"/>
              </a:ext>
            </a:extLst>
          </p:cNvPr>
          <p:cNvSpPr/>
          <p:nvPr/>
        </p:nvSpPr>
        <p:spPr>
          <a:xfrm>
            <a:off x="279534" y="187540"/>
            <a:ext cx="8584932" cy="338554"/>
          </a:xfrm>
          <a:prstGeom prst="rect">
            <a:avLst/>
          </a:prstGeom>
        </p:spPr>
        <p:txBody>
          <a:bodyPr wrap="square">
            <a:spAutoFit/>
          </a:bodyPr>
          <a:lstStyle/>
          <a:p>
            <a:pPr marR="0" lvl="0">
              <a:spcBef>
                <a:spcPts val="0"/>
              </a:spcBef>
              <a:spcAft>
                <a:spcPts val="0"/>
              </a:spcAft>
              <a:tabLst>
                <a:tab pos="457200" algn="l"/>
              </a:tabLst>
            </a:pPr>
            <a:r>
              <a:rPr lang="en-US" sz="1600" b="1" dirty="0">
                <a:latin typeface="Arial" panose="020B0604020202020204" pitchFamily="34" charset="0"/>
                <a:ea typeface="Calibri" panose="020F0502020204030204" pitchFamily="34" charset="0"/>
                <a:cs typeface="Arial" panose="020B0604020202020204" pitchFamily="34" charset="0"/>
              </a:rPr>
              <a:t>2024 Rates</a:t>
            </a:r>
          </a:p>
        </p:txBody>
      </p:sp>
      <p:sp>
        <p:nvSpPr>
          <p:cNvPr id="7" name="TextBox 6">
            <a:extLst>
              <a:ext uri="{FF2B5EF4-FFF2-40B4-BE49-F238E27FC236}">
                <a16:creationId xmlns:a16="http://schemas.microsoft.com/office/drawing/2014/main" id="{2B2C3235-A104-4998-93B8-B5D5E60844A3}"/>
              </a:ext>
            </a:extLst>
          </p:cNvPr>
          <p:cNvSpPr txBox="1"/>
          <p:nvPr/>
        </p:nvSpPr>
        <p:spPr>
          <a:xfrm>
            <a:off x="116157" y="4575531"/>
            <a:ext cx="742427" cy="453006"/>
          </a:xfrm>
          <a:prstGeom prst="rect">
            <a:avLst/>
          </a:prstGeom>
        </p:spPr>
        <p:txBody>
          <a:bodyPr vert="horz" wrap="none" lIns="91440" tIns="45720" rIns="91440" bIns="45720" rtlCol="0" anchor="b">
            <a:noAutofit/>
          </a:bodyPr>
          <a:lstStyle/>
          <a:p>
            <a:pPr algn="ctr"/>
            <a:r>
              <a:rPr lang="en-US" sz="800" dirty="0">
                <a:solidFill>
                  <a:schemeClr val="bg1">
                    <a:lumMod val="50000"/>
                  </a:schemeClr>
                </a:solidFill>
              </a:rPr>
              <a:t>22</a:t>
            </a:r>
          </a:p>
        </p:txBody>
      </p:sp>
      <p:sp>
        <p:nvSpPr>
          <p:cNvPr id="11" name="TextBox 10">
            <a:extLst>
              <a:ext uri="{FF2B5EF4-FFF2-40B4-BE49-F238E27FC236}">
                <a16:creationId xmlns:a16="http://schemas.microsoft.com/office/drawing/2014/main" id="{7CC6B530-1311-0345-ECED-642EB584F763}"/>
              </a:ext>
            </a:extLst>
          </p:cNvPr>
          <p:cNvSpPr txBox="1"/>
          <p:nvPr/>
        </p:nvSpPr>
        <p:spPr>
          <a:xfrm>
            <a:off x="3886798" y="4803083"/>
            <a:ext cx="1266739" cy="225454"/>
          </a:xfrm>
          <a:prstGeom prst="rect">
            <a:avLst/>
          </a:prstGeom>
        </p:spPr>
        <p:txBody>
          <a:bodyPr vert="horz" wrap="none" lIns="91440" tIns="45720" rIns="91440" bIns="45720" rtlCol="0" anchor="b">
            <a:noAutofit/>
          </a:bodyPr>
          <a:lstStyle/>
          <a:p>
            <a:pPr algn="l"/>
            <a:r>
              <a:rPr lang="en-US" sz="700" dirty="0">
                <a:solidFill>
                  <a:schemeClr val="bg1">
                    <a:lumMod val="50000"/>
                  </a:schemeClr>
                </a:solidFill>
              </a:rPr>
              <a:t>2024 Annual Enrollment</a:t>
            </a:r>
          </a:p>
        </p:txBody>
      </p:sp>
      <p:sp>
        <p:nvSpPr>
          <p:cNvPr id="2" name="Rectangle 1">
            <a:extLst>
              <a:ext uri="{FF2B5EF4-FFF2-40B4-BE49-F238E27FC236}">
                <a16:creationId xmlns:a16="http://schemas.microsoft.com/office/drawing/2014/main" id="{D0605285-111E-9B0D-2EA9-7DDB3C3CFAAF}"/>
              </a:ext>
            </a:extLst>
          </p:cNvPr>
          <p:cNvSpPr/>
          <p:nvPr/>
        </p:nvSpPr>
        <p:spPr>
          <a:xfrm>
            <a:off x="279534" y="642010"/>
            <a:ext cx="7343362" cy="276999"/>
          </a:xfrm>
          <a:prstGeom prst="rect">
            <a:avLst/>
          </a:prstGeom>
        </p:spPr>
        <p:txBody>
          <a:bodyPr wrap="square">
            <a:spAutoFit/>
          </a:bodyPr>
          <a:lstStyle/>
          <a:p>
            <a:pPr>
              <a:buClr>
                <a:schemeClr val="tx2"/>
              </a:buClr>
            </a:pPr>
            <a:r>
              <a:rPr lang="en-US" sz="1200" b="1" dirty="0">
                <a:solidFill>
                  <a:srgbClr val="000000"/>
                </a:solidFill>
                <a:cs typeface="Arial" panose="020B0604020202020204" pitchFamily="34" charset="0"/>
              </a:rPr>
              <a:t>Post-1990 Qwest Union Retiree Dental Contributions (Monthly)</a:t>
            </a:r>
            <a:endParaRPr lang="en-US" sz="1200" dirty="0">
              <a:solidFill>
                <a:srgbClr val="000000"/>
              </a:solidFill>
              <a:cs typeface="Arial" panose="020B0604020202020204" pitchFamily="34" charset="0"/>
            </a:endParaRPr>
          </a:p>
        </p:txBody>
      </p:sp>
      <p:pic>
        <p:nvPicPr>
          <p:cNvPr id="3" name="Picture 2">
            <a:extLst>
              <a:ext uri="{FF2B5EF4-FFF2-40B4-BE49-F238E27FC236}">
                <a16:creationId xmlns:a16="http://schemas.microsoft.com/office/drawing/2014/main" id="{848B9695-44AB-7858-A422-D27CFA9CA7B9}"/>
              </a:ext>
            </a:extLst>
          </p:cNvPr>
          <p:cNvPicPr>
            <a:picLocks noChangeAspect="1" noChangeArrowheads="1"/>
            <a:extLst>
              <a:ext uri="{84589F7E-364E-4C9E-8A38-B11213B215E9}">
                <a14:cameraTool xmlns:a14="http://schemas.microsoft.com/office/drawing/2010/main" cellRange="$D$5:$L$7"/>
              </a:ext>
            </a:extLst>
          </p:cNvPicPr>
          <p:nvPr/>
        </p:nvPicPr>
        <p:blipFill>
          <a:blip r:embed="rId4"/>
          <a:srcRect/>
          <a:stretch>
            <a:fillRect/>
          </a:stretch>
        </p:blipFill>
        <p:spPr bwMode="auto">
          <a:xfrm>
            <a:off x="991154" y="1546596"/>
            <a:ext cx="7058025" cy="876300"/>
          </a:xfrm>
          <a:prstGeom prst="rect">
            <a:avLst/>
          </a:prstGeom>
          <a:solidFill>
            <a:srgbClr xmlns:mc="http://schemas.openxmlformats.org/markup-compatibility/2006" xmlns:a14="http://schemas.microsoft.com/office/drawing/2010/main" val="FFFFFF" mc:Ignorable="a14" a14:legacySpreadsheetColorIndex="9"/>
          </a:solidFill>
          <a:ln w="9525">
            <a:solidFill>
              <a:srgbClr xmlns:mc="http://schemas.openxmlformats.org/markup-compatibility/2006" xmlns:a14="http://schemas.microsoft.com/office/drawing/2010/main" val="000000" mc:Ignorable="a14" a14:legacySpreadsheetColorIndex="64"/>
            </a:solidFill>
            <a:miter lim="800000"/>
            <a:headEnd/>
            <a:tailEnd/>
          </a:ln>
        </p:spPr>
      </p:pic>
    </p:spTree>
    <p:custDataLst>
      <p:tags r:id="rId1"/>
    </p:custDataLst>
    <p:extLst>
      <p:ext uri="{BB962C8B-B14F-4D97-AF65-F5344CB8AC3E}">
        <p14:creationId xmlns:p14="http://schemas.microsoft.com/office/powerpoint/2010/main" val="34521204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E8D538D-9937-438A-A88A-5DCCD929826E}"/>
              </a:ext>
            </a:extLst>
          </p:cNvPr>
          <p:cNvSpPr/>
          <p:nvPr/>
        </p:nvSpPr>
        <p:spPr>
          <a:xfrm>
            <a:off x="279534" y="187540"/>
            <a:ext cx="8584932" cy="338554"/>
          </a:xfrm>
          <a:prstGeom prst="rect">
            <a:avLst/>
          </a:prstGeom>
        </p:spPr>
        <p:txBody>
          <a:bodyPr wrap="square">
            <a:spAutoFit/>
          </a:bodyPr>
          <a:lstStyle/>
          <a:p>
            <a:pPr marR="0" lvl="0">
              <a:spcBef>
                <a:spcPts val="0"/>
              </a:spcBef>
              <a:spcAft>
                <a:spcPts val="0"/>
              </a:spcAft>
              <a:tabLst>
                <a:tab pos="457200" algn="l"/>
              </a:tabLst>
            </a:pPr>
            <a:r>
              <a:rPr lang="en-US" sz="1600" b="1" dirty="0">
                <a:latin typeface="Arial" panose="020B0604020202020204" pitchFamily="34" charset="0"/>
                <a:ea typeface="Calibri" panose="020F0502020204030204" pitchFamily="34" charset="0"/>
                <a:cs typeface="Arial" panose="020B0604020202020204" pitchFamily="34" charset="0"/>
              </a:rPr>
              <a:t>2024 Rates</a:t>
            </a:r>
          </a:p>
        </p:txBody>
      </p:sp>
      <p:sp>
        <p:nvSpPr>
          <p:cNvPr id="7" name="TextBox 6">
            <a:extLst>
              <a:ext uri="{FF2B5EF4-FFF2-40B4-BE49-F238E27FC236}">
                <a16:creationId xmlns:a16="http://schemas.microsoft.com/office/drawing/2014/main" id="{2B2C3235-A104-4998-93B8-B5D5E60844A3}"/>
              </a:ext>
            </a:extLst>
          </p:cNvPr>
          <p:cNvSpPr txBox="1"/>
          <p:nvPr/>
        </p:nvSpPr>
        <p:spPr>
          <a:xfrm>
            <a:off x="116157" y="4575531"/>
            <a:ext cx="742427" cy="453006"/>
          </a:xfrm>
          <a:prstGeom prst="rect">
            <a:avLst/>
          </a:prstGeom>
        </p:spPr>
        <p:txBody>
          <a:bodyPr vert="horz" wrap="none" lIns="91440" tIns="45720" rIns="91440" bIns="45720" rtlCol="0" anchor="b">
            <a:noAutofit/>
          </a:bodyPr>
          <a:lstStyle/>
          <a:p>
            <a:pPr algn="ctr"/>
            <a:r>
              <a:rPr lang="en-US" sz="800" dirty="0">
                <a:solidFill>
                  <a:schemeClr val="bg1">
                    <a:lumMod val="50000"/>
                  </a:schemeClr>
                </a:solidFill>
              </a:rPr>
              <a:t>21</a:t>
            </a:r>
          </a:p>
        </p:txBody>
      </p:sp>
      <p:sp>
        <p:nvSpPr>
          <p:cNvPr id="11" name="TextBox 10">
            <a:extLst>
              <a:ext uri="{FF2B5EF4-FFF2-40B4-BE49-F238E27FC236}">
                <a16:creationId xmlns:a16="http://schemas.microsoft.com/office/drawing/2014/main" id="{7CC6B530-1311-0345-ECED-642EB584F763}"/>
              </a:ext>
            </a:extLst>
          </p:cNvPr>
          <p:cNvSpPr txBox="1"/>
          <p:nvPr/>
        </p:nvSpPr>
        <p:spPr>
          <a:xfrm>
            <a:off x="3886798" y="4803083"/>
            <a:ext cx="1266739" cy="225454"/>
          </a:xfrm>
          <a:prstGeom prst="rect">
            <a:avLst/>
          </a:prstGeom>
        </p:spPr>
        <p:txBody>
          <a:bodyPr vert="horz" wrap="none" lIns="91440" tIns="45720" rIns="91440" bIns="45720" rtlCol="0" anchor="b">
            <a:noAutofit/>
          </a:bodyPr>
          <a:lstStyle/>
          <a:p>
            <a:pPr algn="l"/>
            <a:r>
              <a:rPr lang="en-US" sz="700" dirty="0">
                <a:solidFill>
                  <a:schemeClr val="bg1">
                    <a:lumMod val="50000"/>
                  </a:schemeClr>
                </a:solidFill>
              </a:rPr>
              <a:t>2024 Annual Enrollment</a:t>
            </a:r>
          </a:p>
        </p:txBody>
      </p:sp>
      <p:sp>
        <p:nvSpPr>
          <p:cNvPr id="2" name="Rectangle 1">
            <a:extLst>
              <a:ext uri="{FF2B5EF4-FFF2-40B4-BE49-F238E27FC236}">
                <a16:creationId xmlns:a16="http://schemas.microsoft.com/office/drawing/2014/main" id="{A6E5F936-6D8B-1240-95DF-A2AA012C5E90}"/>
              </a:ext>
            </a:extLst>
          </p:cNvPr>
          <p:cNvSpPr/>
          <p:nvPr/>
        </p:nvSpPr>
        <p:spPr>
          <a:xfrm>
            <a:off x="279534" y="886256"/>
            <a:ext cx="7343362" cy="276999"/>
          </a:xfrm>
          <a:prstGeom prst="rect">
            <a:avLst/>
          </a:prstGeom>
        </p:spPr>
        <p:txBody>
          <a:bodyPr wrap="square">
            <a:spAutoFit/>
          </a:bodyPr>
          <a:lstStyle/>
          <a:p>
            <a:pPr>
              <a:buClr>
                <a:schemeClr val="tx2"/>
              </a:buClr>
            </a:pPr>
            <a:r>
              <a:rPr lang="en-US" sz="1200" b="1" dirty="0">
                <a:solidFill>
                  <a:srgbClr val="000000"/>
                </a:solidFill>
                <a:cs typeface="Arial" panose="020B0604020202020204" pitchFamily="34" charset="0"/>
              </a:rPr>
              <a:t>Post-1990 Qwest Union Retiree Post-65 Medical Annual HRA Amounts</a:t>
            </a:r>
          </a:p>
        </p:txBody>
      </p:sp>
      <p:sp>
        <p:nvSpPr>
          <p:cNvPr id="4" name="TextBox 3">
            <a:extLst>
              <a:ext uri="{FF2B5EF4-FFF2-40B4-BE49-F238E27FC236}">
                <a16:creationId xmlns:a16="http://schemas.microsoft.com/office/drawing/2014/main" id="{463BCF64-24DC-7FC8-89F3-2251FCB5BE52}"/>
              </a:ext>
            </a:extLst>
          </p:cNvPr>
          <p:cNvSpPr txBox="1"/>
          <p:nvPr/>
        </p:nvSpPr>
        <p:spPr>
          <a:xfrm>
            <a:off x="279534" y="1125234"/>
            <a:ext cx="8532573" cy="461665"/>
          </a:xfrm>
          <a:prstGeom prst="rect">
            <a:avLst/>
          </a:prstGeom>
          <a:noFill/>
        </p:spPr>
        <p:txBody>
          <a:bodyPr wrap="square">
            <a:spAutoFit/>
          </a:bodyPr>
          <a:lstStyle/>
          <a:p>
            <a:pPr>
              <a:buClr>
                <a:schemeClr val="tx2"/>
              </a:buClr>
            </a:pPr>
            <a:r>
              <a:rPr lang="en-US" sz="1200" dirty="0">
                <a:solidFill>
                  <a:srgbClr val="000000"/>
                </a:solidFill>
                <a:cs typeface="Arial" panose="020B0604020202020204" pitchFamily="34" charset="0"/>
              </a:rPr>
              <a:t>Annual HRA Subsidy can be applied towards purchase of a Medicare Supplement Plan—Medicare eligible retirees or dependents should contact Via Benefits at 888‐825‐4252 to enroll in a Medicare Supplement Plan.</a:t>
            </a:r>
          </a:p>
        </p:txBody>
      </p:sp>
      <p:sp>
        <p:nvSpPr>
          <p:cNvPr id="9" name="TextBox 8">
            <a:extLst>
              <a:ext uri="{FF2B5EF4-FFF2-40B4-BE49-F238E27FC236}">
                <a16:creationId xmlns:a16="http://schemas.microsoft.com/office/drawing/2014/main" id="{1BC7E06A-C4C2-F4E3-D54F-622247A40BB9}"/>
              </a:ext>
            </a:extLst>
          </p:cNvPr>
          <p:cNvSpPr txBox="1"/>
          <p:nvPr/>
        </p:nvSpPr>
        <p:spPr>
          <a:xfrm>
            <a:off x="279534" y="2850679"/>
            <a:ext cx="8492212" cy="461665"/>
          </a:xfrm>
          <a:prstGeom prst="rect">
            <a:avLst/>
          </a:prstGeom>
          <a:noFill/>
        </p:spPr>
        <p:txBody>
          <a:bodyPr wrap="square">
            <a:spAutoFit/>
          </a:bodyPr>
          <a:lstStyle/>
          <a:p>
            <a:pPr>
              <a:buClr>
                <a:schemeClr val="tx2"/>
              </a:buClr>
            </a:pPr>
            <a:r>
              <a:rPr lang="en-US" sz="1200" dirty="0">
                <a:solidFill>
                  <a:srgbClr val="000000"/>
                </a:solidFill>
                <a:cs typeface="Arial" panose="020B0604020202020204" pitchFamily="34" charset="0"/>
              </a:rPr>
              <a:t>Medicare eligible retirees or dependents can also enroll in the UnitedHealthcare MAPD PPO + Dental plan, with monthly retiree contributions below:</a:t>
            </a:r>
          </a:p>
        </p:txBody>
      </p:sp>
      <p:pic>
        <p:nvPicPr>
          <p:cNvPr id="8" name="Picture 7">
            <a:extLst>
              <a:ext uri="{FF2B5EF4-FFF2-40B4-BE49-F238E27FC236}">
                <a16:creationId xmlns:a16="http://schemas.microsoft.com/office/drawing/2014/main" id="{D8CE7DF3-9EC8-C9D7-A1C6-1C57849EF1A9}"/>
              </a:ext>
            </a:extLst>
          </p:cNvPr>
          <p:cNvPicPr>
            <a:picLocks noChangeAspect="1"/>
          </p:cNvPicPr>
          <p:nvPr/>
        </p:nvPicPr>
        <p:blipFill>
          <a:blip r:embed="rId4"/>
          <a:stretch>
            <a:fillRect/>
          </a:stretch>
        </p:blipFill>
        <p:spPr>
          <a:xfrm>
            <a:off x="487370" y="3312344"/>
            <a:ext cx="7859222" cy="905001"/>
          </a:xfrm>
          <a:prstGeom prst="rect">
            <a:avLst/>
          </a:prstGeom>
        </p:spPr>
      </p:pic>
      <p:pic>
        <p:nvPicPr>
          <p:cNvPr id="13" name="Picture 12">
            <a:extLst>
              <a:ext uri="{FF2B5EF4-FFF2-40B4-BE49-F238E27FC236}">
                <a16:creationId xmlns:a16="http://schemas.microsoft.com/office/drawing/2014/main" id="{D0FD2D98-58B7-F27B-CF47-4AA4B32B01EA}"/>
              </a:ext>
            </a:extLst>
          </p:cNvPr>
          <p:cNvPicPr>
            <a:picLocks noChangeAspect="1"/>
          </p:cNvPicPr>
          <p:nvPr/>
        </p:nvPicPr>
        <p:blipFill>
          <a:blip r:embed="rId5"/>
          <a:stretch>
            <a:fillRect/>
          </a:stretch>
        </p:blipFill>
        <p:spPr>
          <a:xfrm>
            <a:off x="696950" y="1619181"/>
            <a:ext cx="7275264" cy="922217"/>
          </a:xfrm>
          <a:prstGeom prst="rect">
            <a:avLst/>
          </a:prstGeom>
        </p:spPr>
      </p:pic>
      <p:sp>
        <p:nvSpPr>
          <p:cNvPr id="14" name="Rectangle 13">
            <a:extLst>
              <a:ext uri="{FF2B5EF4-FFF2-40B4-BE49-F238E27FC236}">
                <a16:creationId xmlns:a16="http://schemas.microsoft.com/office/drawing/2014/main" id="{DEFF1300-D1E5-3AE1-A13F-5A088577111C}"/>
              </a:ext>
            </a:extLst>
          </p:cNvPr>
          <p:cNvSpPr/>
          <p:nvPr/>
        </p:nvSpPr>
        <p:spPr>
          <a:xfrm>
            <a:off x="298755" y="2573680"/>
            <a:ext cx="7343362" cy="276999"/>
          </a:xfrm>
          <a:prstGeom prst="rect">
            <a:avLst/>
          </a:prstGeom>
        </p:spPr>
        <p:txBody>
          <a:bodyPr wrap="square">
            <a:spAutoFit/>
          </a:bodyPr>
          <a:lstStyle/>
          <a:p>
            <a:pPr>
              <a:buClr>
                <a:schemeClr val="tx2"/>
              </a:buClr>
            </a:pPr>
            <a:r>
              <a:rPr lang="en-US" sz="1200" b="1" dirty="0">
                <a:solidFill>
                  <a:srgbClr val="000000"/>
                </a:solidFill>
                <a:cs typeface="Arial" panose="020B0604020202020204" pitchFamily="34" charset="0"/>
              </a:rPr>
              <a:t>Post-1990 Qwest Union Retiree Post-65 Monthly Contributions for MAPD PPO + Dental Plan</a:t>
            </a:r>
          </a:p>
        </p:txBody>
      </p:sp>
    </p:spTree>
    <p:custDataLst>
      <p:tags r:id="rId1"/>
    </p:custDataLst>
    <p:extLst>
      <p:ext uri="{BB962C8B-B14F-4D97-AF65-F5344CB8AC3E}">
        <p14:creationId xmlns:p14="http://schemas.microsoft.com/office/powerpoint/2010/main" val="5327574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B2C3235-A104-4998-93B8-B5D5E60844A3}"/>
              </a:ext>
            </a:extLst>
          </p:cNvPr>
          <p:cNvSpPr txBox="1"/>
          <p:nvPr/>
        </p:nvSpPr>
        <p:spPr>
          <a:xfrm>
            <a:off x="116157" y="4575531"/>
            <a:ext cx="742427" cy="453006"/>
          </a:xfrm>
          <a:prstGeom prst="rect">
            <a:avLst/>
          </a:prstGeom>
        </p:spPr>
        <p:txBody>
          <a:bodyPr vert="horz" wrap="none" lIns="91440" tIns="45720" rIns="91440" bIns="45720" rtlCol="0" anchor="b">
            <a:noAutofit/>
          </a:bodyPr>
          <a:lstStyle/>
          <a:p>
            <a:pPr algn="ctr"/>
            <a:r>
              <a:rPr lang="en-US" sz="800" dirty="0">
                <a:solidFill>
                  <a:schemeClr val="bg1">
                    <a:lumMod val="50000"/>
                  </a:schemeClr>
                </a:solidFill>
              </a:rPr>
              <a:t>19</a:t>
            </a:r>
          </a:p>
        </p:txBody>
      </p:sp>
      <p:sp>
        <p:nvSpPr>
          <p:cNvPr id="11" name="TextBox 10">
            <a:extLst>
              <a:ext uri="{FF2B5EF4-FFF2-40B4-BE49-F238E27FC236}">
                <a16:creationId xmlns:a16="http://schemas.microsoft.com/office/drawing/2014/main" id="{7CC6B530-1311-0345-ECED-642EB584F763}"/>
              </a:ext>
            </a:extLst>
          </p:cNvPr>
          <p:cNvSpPr txBox="1"/>
          <p:nvPr/>
        </p:nvSpPr>
        <p:spPr>
          <a:xfrm>
            <a:off x="3886798" y="4803083"/>
            <a:ext cx="1266739" cy="225454"/>
          </a:xfrm>
          <a:prstGeom prst="rect">
            <a:avLst/>
          </a:prstGeom>
        </p:spPr>
        <p:txBody>
          <a:bodyPr vert="horz" wrap="none" lIns="91440" tIns="45720" rIns="91440" bIns="45720" rtlCol="0" anchor="b">
            <a:noAutofit/>
          </a:bodyPr>
          <a:lstStyle/>
          <a:p>
            <a:pPr algn="l"/>
            <a:r>
              <a:rPr lang="en-US" sz="700" dirty="0">
                <a:solidFill>
                  <a:schemeClr val="bg1">
                    <a:lumMod val="50000"/>
                  </a:schemeClr>
                </a:solidFill>
              </a:rPr>
              <a:t>2024 Annual Enrollment</a:t>
            </a:r>
          </a:p>
        </p:txBody>
      </p:sp>
      <p:pic>
        <p:nvPicPr>
          <p:cNvPr id="6" name="Picture 5">
            <a:extLst>
              <a:ext uri="{FF2B5EF4-FFF2-40B4-BE49-F238E27FC236}">
                <a16:creationId xmlns:a16="http://schemas.microsoft.com/office/drawing/2014/main" id="{BA699382-4BA5-14B3-1CFF-A3A5FAF8F390}"/>
              </a:ext>
            </a:extLst>
          </p:cNvPr>
          <p:cNvPicPr>
            <a:picLocks noChangeAspect="1"/>
          </p:cNvPicPr>
          <p:nvPr/>
        </p:nvPicPr>
        <p:blipFill>
          <a:blip r:embed="rId4"/>
          <a:stretch>
            <a:fillRect/>
          </a:stretch>
        </p:blipFill>
        <p:spPr>
          <a:xfrm>
            <a:off x="1040998" y="792505"/>
            <a:ext cx="6958337" cy="3783026"/>
          </a:xfrm>
          <a:prstGeom prst="rect">
            <a:avLst/>
          </a:prstGeom>
        </p:spPr>
      </p:pic>
    </p:spTree>
    <p:custDataLst>
      <p:tags r:id="rId1"/>
    </p:custDataLst>
    <p:extLst>
      <p:ext uri="{BB962C8B-B14F-4D97-AF65-F5344CB8AC3E}">
        <p14:creationId xmlns:p14="http://schemas.microsoft.com/office/powerpoint/2010/main" val="25247023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E8D538D-9937-438A-A88A-5DCCD929826E}"/>
              </a:ext>
            </a:extLst>
          </p:cNvPr>
          <p:cNvSpPr/>
          <p:nvPr/>
        </p:nvSpPr>
        <p:spPr>
          <a:xfrm>
            <a:off x="279534" y="187540"/>
            <a:ext cx="8584932" cy="338554"/>
          </a:xfrm>
          <a:prstGeom prst="rect">
            <a:avLst/>
          </a:prstGeom>
        </p:spPr>
        <p:txBody>
          <a:bodyPr wrap="square">
            <a:spAutoFit/>
          </a:bodyPr>
          <a:lstStyle/>
          <a:p>
            <a:pPr marR="0" lvl="0">
              <a:spcBef>
                <a:spcPts val="0"/>
              </a:spcBef>
              <a:spcAft>
                <a:spcPts val="0"/>
              </a:spcAft>
              <a:tabLst>
                <a:tab pos="457200" algn="l"/>
              </a:tabLst>
            </a:pPr>
            <a:r>
              <a:rPr lang="en-US" sz="1600" b="1" dirty="0">
                <a:latin typeface="Arial" panose="020B0604020202020204" pitchFamily="34" charset="0"/>
                <a:ea typeface="Calibri" panose="020F0502020204030204" pitchFamily="34" charset="0"/>
                <a:cs typeface="Arial" panose="020B0604020202020204" pitchFamily="34" charset="0"/>
              </a:rPr>
              <a:t>Diabetes coverage updates</a:t>
            </a:r>
          </a:p>
        </p:txBody>
      </p:sp>
      <p:sp>
        <p:nvSpPr>
          <p:cNvPr id="7" name="TextBox 6">
            <a:extLst>
              <a:ext uri="{FF2B5EF4-FFF2-40B4-BE49-F238E27FC236}">
                <a16:creationId xmlns:a16="http://schemas.microsoft.com/office/drawing/2014/main" id="{2B2C3235-A104-4998-93B8-B5D5E60844A3}"/>
              </a:ext>
            </a:extLst>
          </p:cNvPr>
          <p:cNvSpPr txBox="1"/>
          <p:nvPr/>
        </p:nvSpPr>
        <p:spPr>
          <a:xfrm>
            <a:off x="116157" y="4575531"/>
            <a:ext cx="742427" cy="453006"/>
          </a:xfrm>
          <a:prstGeom prst="rect">
            <a:avLst/>
          </a:prstGeom>
        </p:spPr>
        <p:txBody>
          <a:bodyPr vert="horz" wrap="none" lIns="91440" tIns="45720" rIns="91440" bIns="45720" rtlCol="0" anchor="b">
            <a:noAutofit/>
          </a:bodyPr>
          <a:lstStyle/>
          <a:p>
            <a:pPr algn="ctr"/>
            <a:r>
              <a:rPr lang="en-US" sz="800" dirty="0">
                <a:solidFill>
                  <a:schemeClr val="bg1">
                    <a:lumMod val="50000"/>
                  </a:schemeClr>
                </a:solidFill>
              </a:rPr>
              <a:t>19</a:t>
            </a:r>
          </a:p>
        </p:txBody>
      </p:sp>
      <p:sp>
        <p:nvSpPr>
          <p:cNvPr id="11" name="TextBox 10">
            <a:extLst>
              <a:ext uri="{FF2B5EF4-FFF2-40B4-BE49-F238E27FC236}">
                <a16:creationId xmlns:a16="http://schemas.microsoft.com/office/drawing/2014/main" id="{7CC6B530-1311-0345-ECED-642EB584F763}"/>
              </a:ext>
            </a:extLst>
          </p:cNvPr>
          <p:cNvSpPr txBox="1"/>
          <p:nvPr/>
        </p:nvSpPr>
        <p:spPr>
          <a:xfrm>
            <a:off x="3886798" y="4803083"/>
            <a:ext cx="1266739" cy="225454"/>
          </a:xfrm>
          <a:prstGeom prst="rect">
            <a:avLst/>
          </a:prstGeom>
        </p:spPr>
        <p:txBody>
          <a:bodyPr vert="horz" wrap="none" lIns="91440" tIns="45720" rIns="91440" bIns="45720" rtlCol="0" anchor="b">
            <a:noAutofit/>
          </a:bodyPr>
          <a:lstStyle/>
          <a:p>
            <a:pPr algn="l"/>
            <a:r>
              <a:rPr lang="en-US" sz="700" dirty="0">
                <a:solidFill>
                  <a:schemeClr val="bg1">
                    <a:lumMod val="50000"/>
                  </a:schemeClr>
                </a:solidFill>
              </a:rPr>
              <a:t>2024 Annual Enrollment</a:t>
            </a:r>
          </a:p>
        </p:txBody>
      </p:sp>
      <p:pic>
        <p:nvPicPr>
          <p:cNvPr id="4" name="Picture 3">
            <a:extLst>
              <a:ext uri="{FF2B5EF4-FFF2-40B4-BE49-F238E27FC236}">
                <a16:creationId xmlns:a16="http://schemas.microsoft.com/office/drawing/2014/main" id="{8B2347FF-8222-C347-0DE2-A271CB9A44F1}"/>
              </a:ext>
            </a:extLst>
          </p:cNvPr>
          <p:cNvPicPr>
            <a:picLocks noChangeAspect="1"/>
          </p:cNvPicPr>
          <p:nvPr/>
        </p:nvPicPr>
        <p:blipFill>
          <a:blip r:embed="rId4"/>
          <a:stretch>
            <a:fillRect/>
          </a:stretch>
        </p:blipFill>
        <p:spPr>
          <a:xfrm>
            <a:off x="1256185" y="1118594"/>
            <a:ext cx="7169841" cy="3385532"/>
          </a:xfrm>
          <a:prstGeom prst="rect">
            <a:avLst/>
          </a:prstGeom>
        </p:spPr>
      </p:pic>
    </p:spTree>
    <p:custDataLst>
      <p:tags r:id="rId1"/>
    </p:custDataLst>
    <p:extLst>
      <p:ext uri="{BB962C8B-B14F-4D97-AF65-F5344CB8AC3E}">
        <p14:creationId xmlns:p14="http://schemas.microsoft.com/office/powerpoint/2010/main" val="6790240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E8D538D-9937-438A-A88A-5DCCD929826E}"/>
              </a:ext>
            </a:extLst>
          </p:cNvPr>
          <p:cNvSpPr/>
          <p:nvPr/>
        </p:nvSpPr>
        <p:spPr>
          <a:xfrm>
            <a:off x="279534" y="187540"/>
            <a:ext cx="8584932" cy="338554"/>
          </a:xfrm>
          <a:prstGeom prst="rect">
            <a:avLst/>
          </a:prstGeom>
        </p:spPr>
        <p:txBody>
          <a:bodyPr wrap="square">
            <a:spAutoFit/>
          </a:bodyPr>
          <a:lstStyle/>
          <a:p>
            <a:pPr marR="0" lvl="0">
              <a:spcBef>
                <a:spcPts val="0"/>
              </a:spcBef>
              <a:spcAft>
                <a:spcPts val="0"/>
              </a:spcAft>
              <a:tabLst>
                <a:tab pos="457200" algn="l"/>
              </a:tabLst>
            </a:pPr>
            <a:r>
              <a:rPr lang="en-US" sz="1600" b="1" dirty="0">
                <a:latin typeface="Arial" panose="020B0604020202020204" pitchFamily="34" charset="0"/>
                <a:ea typeface="Calibri" panose="020F0502020204030204" pitchFamily="34" charset="0"/>
                <a:cs typeface="Arial" panose="020B0604020202020204" pitchFamily="34" charset="0"/>
              </a:rPr>
              <a:t>PDL updates (continued)</a:t>
            </a:r>
          </a:p>
        </p:txBody>
      </p:sp>
      <p:sp>
        <p:nvSpPr>
          <p:cNvPr id="7" name="TextBox 6">
            <a:extLst>
              <a:ext uri="{FF2B5EF4-FFF2-40B4-BE49-F238E27FC236}">
                <a16:creationId xmlns:a16="http://schemas.microsoft.com/office/drawing/2014/main" id="{2B2C3235-A104-4998-93B8-B5D5E60844A3}"/>
              </a:ext>
            </a:extLst>
          </p:cNvPr>
          <p:cNvSpPr txBox="1"/>
          <p:nvPr/>
        </p:nvSpPr>
        <p:spPr>
          <a:xfrm>
            <a:off x="116157" y="4575531"/>
            <a:ext cx="742427" cy="453006"/>
          </a:xfrm>
          <a:prstGeom prst="rect">
            <a:avLst/>
          </a:prstGeom>
        </p:spPr>
        <p:txBody>
          <a:bodyPr vert="horz" wrap="none" lIns="91440" tIns="45720" rIns="91440" bIns="45720" rtlCol="0" anchor="b">
            <a:noAutofit/>
          </a:bodyPr>
          <a:lstStyle/>
          <a:p>
            <a:pPr algn="ctr"/>
            <a:r>
              <a:rPr lang="en-US" sz="800" dirty="0">
                <a:solidFill>
                  <a:schemeClr val="bg1">
                    <a:lumMod val="50000"/>
                  </a:schemeClr>
                </a:solidFill>
              </a:rPr>
              <a:t>19</a:t>
            </a:r>
          </a:p>
        </p:txBody>
      </p:sp>
      <p:sp>
        <p:nvSpPr>
          <p:cNvPr id="11" name="TextBox 10">
            <a:extLst>
              <a:ext uri="{FF2B5EF4-FFF2-40B4-BE49-F238E27FC236}">
                <a16:creationId xmlns:a16="http://schemas.microsoft.com/office/drawing/2014/main" id="{7CC6B530-1311-0345-ECED-642EB584F763}"/>
              </a:ext>
            </a:extLst>
          </p:cNvPr>
          <p:cNvSpPr txBox="1"/>
          <p:nvPr/>
        </p:nvSpPr>
        <p:spPr>
          <a:xfrm>
            <a:off x="3886798" y="4803083"/>
            <a:ext cx="1266739" cy="225454"/>
          </a:xfrm>
          <a:prstGeom prst="rect">
            <a:avLst/>
          </a:prstGeom>
        </p:spPr>
        <p:txBody>
          <a:bodyPr vert="horz" wrap="none" lIns="91440" tIns="45720" rIns="91440" bIns="45720" rtlCol="0" anchor="b">
            <a:noAutofit/>
          </a:bodyPr>
          <a:lstStyle/>
          <a:p>
            <a:pPr algn="l"/>
            <a:r>
              <a:rPr lang="en-US" sz="700" dirty="0">
                <a:solidFill>
                  <a:schemeClr val="bg1">
                    <a:lumMod val="50000"/>
                  </a:schemeClr>
                </a:solidFill>
              </a:rPr>
              <a:t>2024 Annual Enrollment</a:t>
            </a:r>
          </a:p>
        </p:txBody>
      </p:sp>
      <p:sp>
        <p:nvSpPr>
          <p:cNvPr id="2" name="Rectangle 1">
            <a:extLst>
              <a:ext uri="{FF2B5EF4-FFF2-40B4-BE49-F238E27FC236}">
                <a16:creationId xmlns:a16="http://schemas.microsoft.com/office/drawing/2014/main" id="{A6E5F936-6D8B-1240-95DF-A2AA012C5E90}"/>
              </a:ext>
            </a:extLst>
          </p:cNvPr>
          <p:cNvSpPr/>
          <p:nvPr/>
        </p:nvSpPr>
        <p:spPr>
          <a:xfrm>
            <a:off x="279534" y="642010"/>
            <a:ext cx="7343362" cy="461665"/>
          </a:xfrm>
          <a:prstGeom prst="rect">
            <a:avLst/>
          </a:prstGeom>
        </p:spPr>
        <p:txBody>
          <a:bodyPr wrap="square">
            <a:spAutoFit/>
          </a:bodyPr>
          <a:lstStyle/>
          <a:p>
            <a:pPr>
              <a:buClr>
                <a:schemeClr val="tx2"/>
              </a:buClr>
            </a:pPr>
            <a:r>
              <a:rPr lang="en-US" sz="1200" b="1" dirty="0">
                <a:solidFill>
                  <a:srgbClr val="000000"/>
                </a:solidFill>
                <a:cs typeface="Arial" panose="020B0604020202020204" pitchFamily="34" charset="0"/>
              </a:rPr>
              <a:t>A new prescription is not needed as pharmacists can substitute the generic medication for the brand right at the pharmacy counter. </a:t>
            </a:r>
          </a:p>
        </p:txBody>
      </p:sp>
      <p:pic>
        <p:nvPicPr>
          <p:cNvPr id="4" name="Picture 3">
            <a:extLst>
              <a:ext uri="{FF2B5EF4-FFF2-40B4-BE49-F238E27FC236}">
                <a16:creationId xmlns:a16="http://schemas.microsoft.com/office/drawing/2014/main" id="{3624F6A8-BCAA-96C9-41FD-A250D66D265B}"/>
              </a:ext>
            </a:extLst>
          </p:cNvPr>
          <p:cNvPicPr>
            <a:picLocks noChangeAspect="1"/>
          </p:cNvPicPr>
          <p:nvPr/>
        </p:nvPicPr>
        <p:blipFill>
          <a:blip r:embed="rId4"/>
          <a:stretch>
            <a:fillRect/>
          </a:stretch>
        </p:blipFill>
        <p:spPr>
          <a:xfrm>
            <a:off x="962302" y="1139348"/>
            <a:ext cx="7219395" cy="3086154"/>
          </a:xfrm>
          <a:prstGeom prst="rect">
            <a:avLst/>
          </a:prstGeom>
        </p:spPr>
      </p:pic>
    </p:spTree>
    <p:custDataLst>
      <p:tags r:id="rId1"/>
    </p:custDataLst>
    <p:extLst>
      <p:ext uri="{BB962C8B-B14F-4D97-AF65-F5344CB8AC3E}">
        <p14:creationId xmlns:p14="http://schemas.microsoft.com/office/powerpoint/2010/main" val="16308633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E8D538D-9937-438A-A88A-5DCCD929826E}"/>
              </a:ext>
            </a:extLst>
          </p:cNvPr>
          <p:cNvSpPr/>
          <p:nvPr/>
        </p:nvSpPr>
        <p:spPr>
          <a:xfrm>
            <a:off x="279534" y="187540"/>
            <a:ext cx="8584932" cy="338554"/>
          </a:xfrm>
          <a:prstGeom prst="rect">
            <a:avLst/>
          </a:prstGeom>
        </p:spPr>
        <p:txBody>
          <a:bodyPr wrap="square">
            <a:spAutoFit/>
          </a:bodyPr>
          <a:lstStyle/>
          <a:p>
            <a:pPr marR="0" lvl="0">
              <a:spcBef>
                <a:spcPts val="0"/>
              </a:spcBef>
              <a:spcAft>
                <a:spcPts val="0"/>
              </a:spcAft>
              <a:tabLst>
                <a:tab pos="457200" algn="l"/>
              </a:tabLst>
            </a:pPr>
            <a:r>
              <a:rPr lang="en-US" sz="1600" b="1" dirty="0">
                <a:latin typeface="Arial" panose="020B0604020202020204" pitchFamily="34" charset="0"/>
                <a:ea typeface="Calibri" panose="020F0502020204030204" pitchFamily="34" charset="0"/>
                <a:cs typeface="Arial" panose="020B0604020202020204" pitchFamily="34" charset="0"/>
              </a:rPr>
              <a:t>Asthma coverage updates</a:t>
            </a:r>
          </a:p>
        </p:txBody>
      </p:sp>
      <p:sp>
        <p:nvSpPr>
          <p:cNvPr id="7" name="TextBox 6">
            <a:extLst>
              <a:ext uri="{FF2B5EF4-FFF2-40B4-BE49-F238E27FC236}">
                <a16:creationId xmlns:a16="http://schemas.microsoft.com/office/drawing/2014/main" id="{2B2C3235-A104-4998-93B8-B5D5E60844A3}"/>
              </a:ext>
            </a:extLst>
          </p:cNvPr>
          <p:cNvSpPr txBox="1"/>
          <p:nvPr/>
        </p:nvSpPr>
        <p:spPr>
          <a:xfrm>
            <a:off x="116157" y="4575531"/>
            <a:ext cx="742427" cy="453006"/>
          </a:xfrm>
          <a:prstGeom prst="rect">
            <a:avLst/>
          </a:prstGeom>
        </p:spPr>
        <p:txBody>
          <a:bodyPr vert="horz" wrap="none" lIns="91440" tIns="45720" rIns="91440" bIns="45720" rtlCol="0" anchor="b">
            <a:noAutofit/>
          </a:bodyPr>
          <a:lstStyle/>
          <a:p>
            <a:pPr algn="ctr"/>
            <a:r>
              <a:rPr lang="en-US" sz="800" dirty="0">
                <a:solidFill>
                  <a:schemeClr val="bg1">
                    <a:lumMod val="50000"/>
                  </a:schemeClr>
                </a:solidFill>
              </a:rPr>
              <a:t>19</a:t>
            </a:r>
          </a:p>
        </p:txBody>
      </p:sp>
      <p:sp>
        <p:nvSpPr>
          <p:cNvPr id="11" name="TextBox 10">
            <a:extLst>
              <a:ext uri="{FF2B5EF4-FFF2-40B4-BE49-F238E27FC236}">
                <a16:creationId xmlns:a16="http://schemas.microsoft.com/office/drawing/2014/main" id="{7CC6B530-1311-0345-ECED-642EB584F763}"/>
              </a:ext>
            </a:extLst>
          </p:cNvPr>
          <p:cNvSpPr txBox="1"/>
          <p:nvPr/>
        </p:nvSpPr>
        <p:spPr>
          <a:xfrm>
            <a:off x="3886798" y="4803083"/>
            <a:ext cx="1266739" cy="225454"/>
          </a:xfrm>
          <a:prstGeom prst="rect">
            <a:avLst/>
          </a:prstGeom>
        </p:spPr>
        <p:txBody>
          <a:bodyPr vert="horz" wrap="none" lIns="91440" tIns="45720" rIns="91440" bIns="45720" rtlCol="0" anchor="b">
            <a:noAutofit/>
          </a:bodyPr>
          <a:lstStyle/>
          <a:p>
            <a:pPr algn="l"/>
            <a:r>
              <a:rPr lang="en-US" sz="700" dirty="0">
                <a:solidFill>
                  <a:schemeClr val="bg1">
                    <a:lumMod val="50000"/>
                  </a:schemeClr>
                </a:solidFill>
              </a:rPr>
              <a:t>2024 Annual Enrollment</a:t>
            </a:r>
          </a:p>
        </p:txBody>
      </p:sp>
      <p:sp>
        <p:nvSpPr>
          <p:cNvPr id="2" name="Rectangle 1">
            <a:extLst>
              <a:ext uri="{FF2B5EF4-FFF2-40B4-BE49-F238E27FC236}">
                <a16:creationId xmlns:a16="http://schemas.microsoft.com/office/drawing/2014/main" id="{A6E5F936-6D8B-1240-95DF-A2AA012C5E90}"/>
              </a:ext>
            </a:extLst>
          </p:cNvPr>
          <p:cNvSpPr/>
          <p:nvPr/>
        </p:nvSpPr>
        <p:spPr>
          <a:xfrm>
            <a:off x="279534" y="642010"/>
            <a:ext cx="8584932" cy="461665"/>
          </a:xfrm>
          <a:prstGeom prst="rect">
            <a:avLst/>
          </a:prstGeom>
        </p:spPr>
        <p:txBody>
          <a:bodyPr wrap="square">
            <a:spAutoFit/>
          </a:bodyPr>
          <a:lstStyle/>
          <a:p>
            <a:pPr>
              <a:buClr>
                <a:schemeClr val="tx2"/>
              </a:buClr>
            </a:pPr>
            <a:r>
              <a:rPr lang="en-US" sz="1200" b="1" dirty="0">
                <a:solidFill>
                  <a:srgbClr val="000000"/>
                </a:solidFill>
                <a:cs typeface="Arial" panose="020B0604020202020204" pitchFamily="34" charset="0"/>
              </a:rPr>
              <a:t>GlaxoSmithKline notified the FDA that Flovent HFA and Flovent </a:t>
            </a:r>
            <a:r>
              <a:rPr lang="en-US" sz="1200" b="1" dirty="0" err="1">
                <a:solidFill>
                  <a:srgbClr val="000000"/>
                </a:solidFill>
                <a:cs typeface="Arial" panose="020B0604020202020204" pitchFamily="34" charset="0"/>
              </a:rPr>
              <a:t>Diskus</a:t>
            </a:r>
            <a:r>
              <a:rPr lang="en-US" sz="1200" b="1" dirty="0">
                <a:solidFill>
                  <a:srgbClr val="000000"/>
                </a:solidFill>
                <a:cs typeface="Arial" panose="020B0604020202020204" pitchFamily="34" charset="0"/>
              </a:rPr>
              <a:t> will be discontinued and the last day the product will be available to order is December 31, 2023.</a:t>
            </a:r>
          </a:p>
        </p:txBody>
      </p:sp>
      <p:pic>
        <p:nvPicPr>
          <p:cNvPr id="4" name="Picture 3">
            <a:extLst>
              <a:ext uri="{FF2B5EF4-FFF2-40B4-BE49-F238E27FC236}">
                <a16:creationId xmlns:a16="http://schemas.microsoft.com/office/drawing/2014/main" id="{25050439-9B52-7A59-446D-40149F410F1E}"/>
              </a:ext>
            </a:extLst>
          </p:cNvPr>
          <p:cNvPicPr>
            <a:picLocks noChangeAspect="1"/>
          </p:cNvPicPr>
          <p:nvPr/>
        </p:nvPicPr>
        <p:blipFill>
          <a:blip r:embed="rId4"/>
          <a:stretch>
            <a:fillRect/>
          </a:stretch>
        </p:blipFill>
        <p:spPr>
          <a:xfrm>
            <a:off x="673665" y="1286855"/>
            <a:ext cx="7693004" cy="3288676"/>
          </a:xfrm>
          <a:prstGeom prst="rect">
            <a:avLst/>
          </a:prstGeom>
        </p:spPr>
      </p:pic>
    </p:spTree>
    <p:custDataLst>
      <p:tags r:id="rId1"/>
    </p:custDataLst>
    <p:extLst>
      <p:ext uri="{BB962C8B-B14F-4D97-AF65-F5344CB8AC3E}">
        <p14:creationId xmlns:p14="http://schemas.microsoft.com/office/powerpoint/2010/main" val="7142645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E8D538D-9937-438A-A88A-5DCCD929826E}"/>
              </a:ext>
            </a:extLst>
          </p:cNvPr>
          <p:cNvSpPr/>
          <p:nvPr/>
        </p:nvSpPr>
        <p:spPr>
          <a:xfrm>
            <a:off x="279534" y="187540"/>
            <a:ext cx="8584932" cy="338554"/>
          </a:xfrm>
          <a:prstGeom prst="rect">
            <a:avLst/>
          </a:prstGeom>
        </p:spPr>
        <p:txBody>
          <a:bodyPr wrap="square">
            <a:spAutoFit/>
          </a:bodyPr>
          <a:lstStyle/>
          <a:p>
            <a:pPr marR="0" lvl="0">
              <a:spcBef>
                <a:spcPts val="0"/>
              </a:spcBef>
              <a:spcAft>
                <a:spcPts val="0"/>
              </a:spcAft>
              <a:tabLst>
                <a:tab pos="457200" algn="l"/>
              </a:tabLst>
            </a:pPr>
            <a:r>
              <a:rPr lang="en-US" sz="1600" b="1" dirty="0">
                <a:latin typeface="Arial" panose="020B0604020202020204" pitchFamily="34" charset="0"/>
                <a:ea typeface="Calibri" panose="020F0502020204030204" pitchFamily="34" charset="0"/>
                <a:cs typeface="Arial" panose="020B0604020202020204" pitchFamily="34" charset="0"/>
              </a:rPr>
              <a:t>Additional Updates for Essential PDL</a:t>
            </a:r>
          </a:p>
        </p:txBody>
      </p:sp>
      <p:sp>
        <p:nvSpPr>
          <p:cNvPr id="7" name="TextBox 6">
            <a:extLst>
              <a:ext uri="{FF2B5EF4-FFF2-40B4-BE49-F238E27FC236}">
                <a16:creationId xmlns:a16="http://schemas.microsoft.com/office/drawing/2014/main" id="{2B2C3235-A104-4998-93B8-B5D5E60844A3}"/>
              </a:ext>
            </a:extLst>
          </p:cNvPr>
          <p:cNvSpPr txBox="1"/>
          <p:nvPr/>
        </p:nvSpPr>
        <p:spPr>
          <a:xfrm>
            <a:off x="116157" y="4575531"/>
            <a:ext cx="742427" cy="453006"/>
          </a:xfrm>
          <a:prstGeom prst="rect">
            <a:avLst/>
          </a:prstGeom>
        </p:spPr>
        <p:txBody>
          <a:bodyPr vert="horz" wrap="none" lIns="91440" tIns="45720" rIns="91440" bIns="45720" rtlCol="0" anchor="b">
            <a:noAutofit/>
          </a:bodyPr>
          <a:lstStyle/>
          <a:p>
            <a:pPr algn="ctr"/>
            <a:r>
              <a:rPr lang="en-US" sz="800" dirty="0">
                <a:solidFill>
                  <a:schemeClr val="bg1">
                    <a:lumMod val="50000"/>
                  </a:schemeClr>
                </a:solidFill>
              </a:rPr>
              <a:t>19</a:t>
            </a:r>
          </a:p>
        </p:txBody>
      </p:sp>
      <p:sp>
        <p:nvSpPr>
          <p:cNvPr id="11" name="TextBox 10">
            <a:extLst>
              <a:ext uri="{FF2B5EF4-FFF2-40B4-BE49-F238E27FC236}">
                <a16:creationId xmlns:a16="http://schemas.microsoft.com/office/drawing/2014/main" id="{7CC6B530-1311-0345-ECED-642EB584F763}"/>
              </a:ext>
            </a:extLst>
          </p:cNvPr>
          <p:cNvSpPr txBox="1"/>
          <p:nvPr/>
        </p:nvSpPr>
        <p:spPr>
          <a:xfrm>
            <a:off x="3886798" y="4803083"/>
            <a:ext cx="1266739" cy="225454"/>
          </a:xfrm>
          <a:prstGeom prst="rect">
            <a:avLst/>
          </a:prstGeom>
        </p:spPr>
        <p:txBody>
          <a:bodyPr vert="horz" wrap="none" lIns="91440" tIns="45720" rIns="91440" bIns="45720" rtlCol="0" anchor="b">
            <a:noAutofit/>
          </a:bodyPr>
          <a:lstStyle/>
          <a:p>
            <a:pPr algn="l"/>
            <a:r>
              <a:rPr lang="en-US" sz="700" dirty="0">
                <a:solidFill>
                  <a:schemeClr val="bg1">
                    <a:lumMod val="50000"/>
                  </a:schemeClr>
                </a:solidFill>
              </a:rPr>
              <a:t>2024 Annual Enrollment</a:t>
            </a:r>
          </a:p>
        </p:txBody>
      </p:sp>
      <p:pic>
        <p:nvPicPr>
          <p:cNvPr id="4" name="Picture 3">
            <a:extLst>
              <a:ext uri="{FF2B5EF4-FFF2-40B4-BE49-F238E27FC236}">
                <a16:creationId xmlns:a16="http://schemas.microsoft.com/office/drawing/2014/main" id="{A227574F-4277-7071-911F-089E293C7399}"/>
              </a:ext>
            </a:extLst>
          </p:cNvPr>
          <p:cNvPicPr>
            <a:picLocks noChangeAspect="1"/>
          </p:cNvPicPr>
          <p:nvPr/>
        </p:nvPicPr>
        <p:blipFill>
          <a:blip r:embed="rId4"/>
          <a:stretch>
            <a:fillRect/>
          </a:stretch>
        </p:blipFill>
        <p:spPr>
          <a:xfrm>
            <a:off x="916775" y="1257622"/>
            <a:ext cx="7475385" cy="3137294"/>
          </a:xfrm>
          <a:prstGeom prst="rect">
            <a:avLst/>
          </a:prstGeom>
        </p:spPr>
      </p:pic>
    </p:spTree>
    <p:custDataLst>
      <p:tags r:id="rId1"/>
    </p:custDataLst>
    <p:extLst>
      <p:ext uri="{BB962C8B-B14F-4D97-AF65-F5344CB8AC3E}">
        <p14:creationId xmlns:p14="http://schemas.microsoft.com/office/powerpoint/2010/main" val="8695420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B2C3235-A104-4998-93B8-B5D5E60844A3}"/>
              </a:ext>
            </a:extLst>
          </p:cNvPr>
          <p:cNvSpPr txBox="1"/>
          <p:nvPr/>
        </p:nvSpPr>
        <p:spPr>
          <a:xfrm>
            <a:off x="116157" y="4575531"/>
            <a:ext cx="742427" cy="453006"/>
          </a:xfrm>
          <a:prstGeom prst="rect">
            <a:avLst/>
          </a:prstGeom>
        </p:spPr>
        <p:txBody>
          <a:bodyPr vert="horz" wrap="none" lIns="91440" tIns="45720" rIns="91440" bIns="45720" rtlCol="0" anchor="b">
            <a:noAutofit/>
          </a:bodyPr>
          <a:lstStyle/>
          <a:p>
            <a:pPr algn="ctr"/>
            <a:r>
              <a:rPr lang="en-US" sz="800" dirty="0">
                <a:solidFill>
                  <a:schemeClr val="bg1">
                    <a:lumMod val="50000"/>
                  </a:schemeClr>
                </a:solidFill>
              </a:rPr>
              <a:t>19</a:t>
            </a:r>
          </a:p>
        </p:txBody>
      </p:sp>
      <p:sp>
        <p:nvSpPr>
          <p:cNvPr id="11" name="TextBox 10">
            <a:extLst>
              <a:ext uri="{FF2B5EF4-FFF2-40B4-BE49-F238E27FC236}">
                <a16:creationId xmlns:a16="http://schemas.microsoft.com/office/drawing/2014/main" id="{7CC6B530-1311-0345-ECED-642EB584F763}"/>
              </a:ext>
            </a:extLst>
          </p:cNvPr>
          <p:cNvSpPr txBox="1"/>
          <p:nvPr/>
        </p:nvSpPr>
        <p:spPr>
          <a:xfrm>
            <a:off x="3886798" y="4803083"/>
            <a:ext cx="1266739" cy="225454"/>
          </a:xfrm>
          <a:prstGeom prst="rect">
            <a:avLst/>
          </a:prstGeom>
        </p:spPr>
        <p:txBody>
          <a:bodyPr vert="horz" wrap="none" lIns="91440" tIns="45720" rIns="91440" bIns="45720" rtlCol="0" anchor="b">
            <a:noAutofit/>
          </a:bodyPr>
          <a:lstStyle/>
          <a:p>
            <a:pPr algn="l"/>
            <a:r>
              <a:rPr lang="en-US" sz="700" dirty="0">
                <a:solidFill>
                  <a:schemeClr val="bg1">
                    <a:lumMod val="50000"/>
                  </a:schemeClr>
                </a:solidFill>
              </a:rPr>
              <a:t>2024 Annual Enrollment</a:t>
            </a:r>
          </a:p>
        </p:txBody>
      </p:sp>
      <p:pic>
        <p:nvPicPr>
          <p:cNvPr id="4" name="Picture 3">
            <a:extLst>
              <a:ext uri="{FF2B5EF4-FFF2-40B4-BE49-F238E27FC236}">
                <a16:creationId xmlns:a16="http://schemas.microsoft.com/office/drawing/2014/main" id="{04DB9AE1-BD5F-8FEC-D938-61974940DB58}"/>
              </a:ext>
            </a:extLst>
          </p:cNvPr>
          <p:cNvPicPr>
            <a:picLocks noChangeAspect="1"/>
          </p:cNvPicPr>
          <p:nvPr/>
        </p:nvPicPr>
        <p:blipFill>
          <a:blip r:embed="rId4"/>
          <a:stretch>
            <a:fillRect/>
          </a:stretch>
        </p:blipFill>
        <p:spPr>
          <a:xfrm>
            <a:off x="1148080" y="742261"/>
            <a:ext cx="6847840" cy="3658978"/>
          </a:xfrm>
          <a:prstGeom prst="rect">
            <a:avLst/>
          </a:prstGeom>
        </p:spPr>
      </p:pic>
      <p:sp>
        <p:nvSpPr>
          <p:cNvPr id="6" name="Rectangle 5">
            <a:extLst>
              <a:ext uri="{FF2B5EF4-FFF2-40B4-BE49-F238E27FC236}">
                <a16:creationId xmlns:a16="http://schemas.microsoft.com/office/drawing/2014/main" id="{984F7ACD-CEE6-0204-FB45-E85D8EAB752A}"/>
              </a:ext>
            </a:extLst>
          </p:cNvPr>
          <p:cNvSpPr/>
          <p:nvPr/>
        </p:nvSpPr>
        <p:spPr>
          <a:xfrm>
            <a:off x="1385234" y="2699363"/>
            <a:ext cx="2323072" cy="707886"/>
          </a:xfrm>
          <a:prstGeom prst="rect">
            <a:avLst/>
          </a:prstGeom>
          <a:noFill/>
        </p:spPr>
        <p:txBody>
          <a:bodyPr wrap="none" lIns="91440" tIns="45720" rIns="91440" bIns="45720">
            <a:spAutoFit/>
          </a:bodyPr>
          <a:lstStyle/>
          <a:p>
            <a:pPr algn="ctr"/>
            <a:r>
              <a:rPr lang="en-US" sz="4000" dirty="0">
                <a:ln w="0"/>
                <a:solidFill>
                  <a:schemeClr val="bg1"/>
                </a:solidFill>
                <a:effectLst>
                  <a:outerShdw blurRad="38100" dist="19050" dir="2700000" algn="tl" rotWithShape="0">
                    <a:schemeClr val="dk1">
                      <a:alpha val="40000"/>
                    </a:schemeClr>
                  </a:outerShdw>
                </a:effectLst>
              </a:rPr>
              <a:t>Appendix</a:t>
            </a:r>
            <a:endParaRPr lang="en-US" sz="4000" b="0" cap="none" spc="0" dirty="0">
              <a:ln w="0"/>
              <a:solidFill>
                <a:schemeClr val="bg1"/>
              </a:solidFill>
              <a:effectLst>
                <a:outerShdw blurRad="38100" dist="19050" dir="2700000" algn="tl" rotWithShape="0">
                  <a:schemeClr val="dk1">
                    <a:alpha val="40000"/>
                  </a:schemeClr>
                </a:outerShdw>
              </a:effectLst>
            </a:endParaRPr>
          </a:p>
        </p:txBody>
      </p:sp>
    </p:spTree>
    <p:custDataLst>
      <p:tags r:id="rId1"/>
    </p:custDataLst>
    <p:extLst>
      <p:ext uri="{BB962C8B-B14F-4D97-AF65-F5344CB8AC3E}">
        <p14:creationId xmlns:p14="http://schemas.microsoft.com/office/powerpoint/2010/main" val="9654132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E8D538D-9937-438A-A88A-5DCCD929826E}"/>
              </a:ext>
            </a:extLst>
          </p:cNvPr>
          <p:cNvSpPr/>
          <p:nvPr/>
        </p:nvSpPr>
        <p:spPr>
          <a:xfrm>
            <a:off x="279534" y="187540"/>
            <a:ext cx="8584932" cy="338554"/>
          </a:xfrm>
          <a:prstGeom prst="rect">
            <a:avLst/>
          </a:prstGeom>
        </p:spPr>
        <p:txBody>
          <a:bodyPr wrap="square">
            <a:spAutoFit/>
          </a:bodyPr>
          <a:lstStyle/>
          <a:p>
            <a:pPr marR="0" lvl="0">
              <a:spcBef>
                <a:spcPts val="0"/>
              </a:spcBef>
              <a:spcAft>
                <a:spcPts val="0"/>
              </a:spcAft>
              <a:tabLst>
                <a:tab pos="457200" algn="l"/>
              </a:tabLst>
            </a:pPr>
            <a:r>
              <a:rPr lang="en-US" sz="1600" b="1" dirty="0">
                <a:latin typeface="Arial" panose="020B0604020202020204" pitchFamily="34" charset="0"/>
                <a:ea typeface="Calibri" panose="020F0502020204030204" pitchFamily="34" charset="0"/>
                <a:cs typeface="Arial" panose="020B0604020202020204" pitchFamily="34" charset="0"/>
              </a:rPr>
              <a:t>2024 Rx Updates (Copay Comparison to Prior)</a:t>
            </a:r>
          </a:p>
        </p:txBody>
      </p:sp>
      <p:sp>
        <p:nvSpPr>
          <p:cNvPr id="7" name="TextBox 6">
            <a:extLst>
              <a:ext uri="{FF2B5EF4-FFF2-40B4-BE49-F238E27FC236}">
                <a16:creationId xmlns:a16="http://schemas.microsoft.com/office/drawing/2014/main" id="{2B2C3235-A104-4998-93B8-B5D5E60844A3}"/>
              </a:ext>
            </a:extLst>
          </p:cNvPr>
          <p:cNvSpPr txBox="1"/>
          <p:nvPr/>
        </p:nvSpPr>
        <p:spPr>
          <a:xfrm>
            <a:off x="116157" y="4575531"/>
            <a:ext cx="742427" cy="453006"/>
          </a:xfrm>
          <a:prstGeom prst="rect">
            <a:avLst/>
          </a:prstGeom>
        </p:spPr>
        <p:txBody>
          <a:bodyPr vert="horz" wrap="none" lIns="91440" tIns="45720" rIns="91440" bIns="45720" rtlCol="0" anchor="b">
            <a:noAutofit/>
          </a:bodyPr>
          <a:lstStyle/>
          <a:p>
            <a:pPr algn="ctr"/>
            <a:r>
              <a:rPr lang="en-US" sz="800" dirty="0">
                <a:solidFill>
                  <a:schemeClr val="bg1">
                    <a:lumMod val="50000"/>
                  </a:schemeClr>
                </a:solidFill>
              </a:rPr>
              <a:t>19</a:t>
            </a:r>
          </a:p>
        </p:txBody>
      </p:sp>
      <p:sp>
        <p:nvSpPr>
          <p:cNvPr id="11" name="TextBox 10">
            <a:extLst>
              <a:ext uri="{FF2B5EF4-FFF2-40B4-BE49-F238E27FC236}">
                <a16:creationId xmlns:a16="http://schemas.microsoft.com/office/drawing/2014/main" id="{7CC6B530-1311-0345-ECED-642EB584F763}"/>
              </a:ext>
            </a:extLst>
          </p:cNvPr>
          <p:cNvSpPr txBox="1"/>
          <p:nvPr/>
        </p:nvSpPr>
        <p:spPr>
          <a:xfrm>
            <a:off x="3886798" y="4803083"/>
            <a:ext cx="1266739" cy="225454"/>
          </a:xfrm>
          <a:prstGeom prst="rect">
            <a:avLst/>
          </a:prstGeom>
        </p:spPr>
        <p:txBody>
          <a:bodyPr vert="horz" wrap="none" lIns="91440" tIns="45720" rIns="91440" bIns="45720" rtlCol="0" anchor="b">
            <a:noAutofit/>
          </a:bodyPr>
          <a:lstStyle/>
          <a:p>
            <a:pPr algn="l"/>
            <a:r>
              <a:rPr lang="en-US" sz="700" dirty="0">
                <a:solidFill>
                  <a:schemeClr val="bg1">
                    <a:lumMod val="50000"/>
                  </a:schemeClr>
                </a:solidFill>
              </a:rPr>
              <a:t>2024 Annual Enrollment</a:t>
            </a:r>
          </a:p>
        </p:txBody>
      </p:sp>
      <p:pic>
        <p:nvPicPr>
          <p:cNvPr id="3" name="Picture 2">
            <a:extLst>
              <a:ext uri="{FF2B5EF4-FFF2-40B4-BE49-F238E27FC236}">
                <a16:creationId xmlns:a16="http://schemas.microsoft.com/office/drawing/2014/main" id="{840A5082-0D64-82FB-DF6A-12A029E8E91A}"/>
              </a:ext>
            </a:extLst>
          </p:cNvPr>
          <p:cNvPicPr>
            <a:picLocks noChangeAspect="1"/>
          </p:cNvPicPr>
          <p:nvPr/>
        </p:nvPicPr>
        <p:blipFill>
          <a:blip r:embed="rId4"/>
          <a:stretch>
            <a:fillRect/>
          </a:stretch>
        </p:blipFill>
        <p:spPr>
          <a:xfrm>
            <a:off x="3743236" y="995474"/>
            <a:ext cx="1657527" cy="3152551"/>
          </a:xfrm>
          <a:prstGeom prst="rect">
            <a:avLst/>
          </a:prstGeom>
        </p:spPr>
      </p:pic>
      <p:pic>
        <p:nvPicPr>
          <p:cNvPr id="4" name="Picture 3">
            <a:extLst>
              <a:ext uri="{FF2B5EF4-FFF2-40B4-BE49-F238E27FC236}">
                <a16:creationId xmlns:a16="http://schemas.microsoft.com/office/drawing/2014/main" id="{484DB4B6-0440-6CF9-AFF9-E1A3199CEC6B}"/>
              </a:ext>
            </a:extLst>
          </p:cNvPr>
          <p:cNvPicPr>
            <a:picLocks noChangeAspect="1"/>
          </p:cNvPicPr>
          <p:nvPr/>
        </p:nvPicPr>
        <p:blipFill>
          <a:blip r:embed="rId5"/>
          <a:stretch>
            <a:fillRect/>
          </a:stretch>
        </p:blipFill>
        <p:spPr>
          <a:xfrm>
            <a:off x="1033810" y="995474"/>
            <a:ext cx="2056819" cy="3152551"/>
          </a:xfrm>
          <a:prstGeom prst="rect">
            <a:avLst/>
          </a:prstGeom>
        </p:spPr>
      </p:pic>
      <p:pic>
        <p:nvPicPr>
          <p:cNvPr id="6" name="Picture 5">
            <a:extLst>
              <a:ext uri="{FF2B5EF4-FFF2-40B4-BE49-F238E27FC236}">
                <a16:creationId xmlns:a16="http://schemas.microsoft.com/office/drawing/2014/main" id="{72872C90-7FE9-E5D1-A57F-93292BCF9EBE}"/>
              </a:ext>
            </a:extLst>
          </p:cNvPr>
          <p:cNvPicPr>
            <a:picLocks noChangeAspect="1"/>
          </p:cNvPicPr>
          <p:nvPr/>
        </p:nvPicPr>
        <p:blipFill>
          <a:blip r:embed="rId6"/>
          <a:stretch>
            <a:fillRect/>
          </a:stretch>
        </p:blipFill>
        <p:spPr>
          <a:xfrm>
            <a:off x="6014690" y="995474"/>
            <a:ext cx="1532168" cy="3152551"/>
          </a:xfrm>
          <a:prstGeom prst="rect">
            <a:avLst/>
          </a:prstGeom>
        </p:spPr>
      </p:pic>
    </p:spTree>
    <p:custDataLst>
      <p:tags r:id="rId1"/>
    </p:custDataLst>
    <p:extLst>
      <p:ext uri="{BB962C8B-B14F-4D97-AF65-F5344CB8AC3E}">
        <p14:creationId xmlns:p14="http://schemas.microsoft.com/office/powerpoint/2010/main" val="1224764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78B2A19-4F3D-473B-A26F-5FABE5E614E2}"/>
              </a:ext>
            </a:extLst>
          </p:cNvPr>
          <p:cNvSpPr txBox="1"/>
          <p:nvPr/>
        </p:nvSpPr>
        <p:spPr>
          <a:xfrm>
            <a:off x="116157" y="4575531"/>
            <a:ext cx="742427" cy="453006"/>
          </a:xfrm>
          <a:prstGeom prst="rect">
            <a:avLst/>
          </a:prstGeom>
        </p:spPr>
        <p:txBody>
          <a:bodyPr vert="horz" wrap="none" lIns="91440" tIns="45720" rIns="91440" bIns="45720" rtlCol="0" anchor="b">
            <a:noAutofit/>
          </a:bodyPr>
          <a:lstStyle/>
          <a:p>
            <a:pPr algn="ctr"/>
            <a:r>
              <a:rPr lang="en-US" sz="800" dirty="0">
                <a:solidFill>
                  <a:schemeClr val="bg1">
                    <a:lumMod val="50000"/>
                  </a:schemeClr>
                </a:solidFill>
              </a:rPr>
              <a:t>3</a:t>
            </a:r>
          </a:p>
        </p:txBody>
      </p:sp>
      <p:sp>
        <p:nvSpPr>
          <p:cNvPr id="3" name="TextBox 2">
            <a:extLst>
              <a:ext uri="{FF2B5EF4-FFF2-40B4-BE49-F238E27FC236}">
                <a16:creationId xmlns:a16="http://schemas.microsoft.com/office/drawing/2014/main" id="{01675805-E529-E7C9-2920-2B8528FA67F1}"/>
              </a:ext>
            </a:extLst>
          </p:cNvPr>
          <p:cNvSpPr txBox="1"/>
          <p:nvPr/>
        </p:nvSpPr>
        <p:spPr>
          <a:xfrm>
            <a:off x="3886798" y="4803083"/>
            <a:ext cx="1266739" cy="225454"/>
          </a:xfrm>
          <a:prstGeom prst="rect">
            <a:avLst/>
          </a:prstGeom>
        </p:spPr>
        <p:txBody>
          <a:bodyPr vert="horz" wrap="none" lIns="91440" tIns="45720" rIns="91440" bIns="45720" rtlCol="0" anchor="b">
            <a:noAutofit/>
          </a:bodyPr>
          <a:lstStyle/>
          <a:p>
            <a:pPr algn="l"/>
            <a:r>
              <a:rPr lang="en-US" sz="700" dirty="0">
                <a:solidFill>
                  <a:schemeClr val="bg1">
                    <a:lumMod val="50000"/>
                  </a:schemeClr>
                </a:solidFill>
              </a:rPr>
              <a:t>2024 Annual Enrollment</a:t>
            </a:r>
          </a:p>
        </p:txBody>
      </p:sp>
      <p:sp>
        <p:nvSpPr>
          <p:cNvPr id="10" name="TextBox 9">
            <a:extLst>
              <a:ext uri="{FF2B5EF4-FFF2-40B4-BE49-F238E27FC236}">
                <a16:creationId xmlns:a16="http://schemas.microsoft.com/office/drawing/2014/main" id="{45E61FBA-A8FE-E449-8BFB-390008794AA1}"/>
              </a:ext>
            </a:extLst>
          </p:cNvPr>
          <p:cNvSpPr txBox="1"/>
          <p:nvPr/>
        </p:nvSpPr>
        <p:spPr>
          <a:xfrm>
            <a:off x="487370" y="3559616"/>
            <a:ext cx="8393653" cy="1308050"/>
          </a:xfrm>
          <a:prstGeom prst="rect">
            <a:avLst/>
          </a:prstGeom>
          <a:noFill/>
        </p:spPr>
        <p:txBody>
          <a:bodyPr wrap="square">
            <a:spAutoFit/>
          </a:bodyPr>
          <a:lstStyle/>
          <a:p>
            <a:r>
              <a:rPr lang="en-US" sz="1000" b="1" dirty="0"/>
              <a:t>Note: </a:t>
            </a:r>
          </a:p>
          <a:p>
            <a:pPr marL="171450" indent="-171450">
              <a:buFont typeface="Arial" panose="020B0604020202020204" pitchFamily="34" charset="0"/>
              <a:buChar char="•"/>
            </a:pPr>
            <a:r>
              <a:rPr lang="en-US" sz="1000" dirty="0"/>
              <a:t>If you and/or your eligible dependents are tobacco users and not enrolled in a company sponsored tobacco cession program, you are not eligible for the 15 percent discount for nontobacco users, and you will see a slight increase in your medical premiums.</a:t>
            </a:r>
          </a:p>
          <a:p>
            <a:pPr marL="171450" indent="-171450">
              <a:buFont typeface="Arial" panose="020B0604020202020204" pitchFamily="34" charset="0"/>
              <a:buChar char="•"/>
            </a:pPr>
            <a:r>
              <a:rPr lang="en-US" sz="1000" dirty="0"/>
              <a:t>Coverage amounts, and benefit costs may increase or decrease throughout the year, in certain situations. Refer to the General Information Summary Plan Description (SPD) and the Life Insurance SPD, on the Company Intranet or the Health and Life website for more information.</a:t>
            </a:r>
          </a:p>
          <a:p>
            <a:pPr marL="171450" indent="-171450">
              <a:buFont typeface="Arial" panose="020B0604020202020204" pitchFamily="34" charset="0"/>
              <a:buChar char="•"/>
            </a:pPr>
            <a:r>
              <a:rPr lang="en-US" sz="1000" dirty="0"/>
              <a:t>2024 Premiums can be found on the US Benefits Premiums page on the Company Intranet.</a:t>
            </a:r>
          </a:p>
          <a:p>
            <a:endParaRPr lang="en-US" sz="900" dirty="0"/>
          </a:p>
          <a:p>
            <a:pPr marL="171450" indent="-171450">
              <a:buFont typeface="Arial" panose="020B0604020202020204" pitchFamily="34" charset="0"/>
              <a:buChar char="•"/>
            </a:pPr>
            <a:endParaRPr lang="en-US" sz="1000" dirty="0"/>
          </a:p>
        </p:txBody>
      </p:sp>
      <p:sp>
        <p:nvSpPr>
          <p:cNvPr id="2" name="Rectangle 1">
            <a:extLst>
              <a:ext uri="{FF2B5EF4-FFF2-40B4-BE49-F238E27FC236}">
                <a16:creationId xmlns:a16="http://schemas.microsoft.com/office/drawing/2014/main" id="{995250D0-5E24-BBA1-DF71-6CF714125E1A}"/>
              </a:ext>
            </a:extLst>
          </p:cNvPr>
          <p:cNvSpPr/>
          <p:nvPr/>
        </p:nvSpPr>
        <p:spPr>
          <a:xfrm>
            <a:off x="296091" y="178659"/>
            <a:ext cx="8584932" cy="369332"/>
          </a:xfrm>
          <a:prstGeom prst="rect">
            <a:avLst/>
          </a:prstGeom>
        </p:spPr>
        <p:txBody>
          <a:bodyPr wrap="square">
            <a:spAutoFit/>
          </a:bodyPr>
          <a:lstStyle/>
          <a:p>
            <a:pPr marR="0" lvl="0">
              <a:spcBef>
                <a:spcPts val="0"/>
              </a:spcBef>
              <a:spcAft>
                <a:spcPts val="0"/>
              </a:spcAft>
              <a:tabLst>
                <a:tab pos="457200" algn="l"/>
              </a:tabLst>
            </a:pPr>
            <a:r>
              <a:rPr lang="en-US" b="1" dirty="0">
                <a:latin typeface="Arial" panose="020B0604020202020204" pitchFamily="34" charset="0"/>
                <a:ea typeface="Calibri" panose="020F0502020204030204" pitchFamily="34" charset="0"/>
                <a:cs typeface="Arial" panose="020B0604020202020204" pitchFamily="34" charset="0"/>
              </a:rPr>
              <a:t>2024 Premiums </a:t>
            </a:r>
          </a:p>
        </p:txBody>
      </p:sp>
      <p:sp>
        <p:nvSpPr>
          <p:cNvPr id="5" name="TextBox 4">
            <a:extLst>
              <a:ext uri="{FF2B5EF4-FFF2-40B4-BE49-F238E27FC236}">
                <a16:creationId xmlns:a16="http://schemas.microsoft.com/office/drawing/2014/main" id="{1C3B46EC-99CC-BA6E-7285-6112561B732F}"/>
              </a:ext>
            </a:extLst>
          </p:cNvPr>
          <p:cNvSpPr txBox="1"/>
          <p:nvPr/>
        </p:nvSpPr>
        <p:spPr>
          <a:xfrm>
            <a:off x="565705" y="1305881"/>
            <a:ext cx="2886487" cy="1384995"/>
          </a:xfrm>
          <a:prstGeom prst="rect">
            <a:avLst/>
          </a:prstGeom>
          <a:noFill/>
        </p:spPr>
        <p:txBody>
          <a:bodyPr wrap="square">
            <a:spAutoFit/>
          </a:bodyPr>
          <a:lstStyle/>
          <a:p>
            <a:pPr marL="0" lvl="1"/>
            <a:r>
              <a:rPr lang="en-US" sz="1400" dirty="0"/>
              <a:t>Medical premiums will not increase if you and your eligible dependents are enrolled in a Lumen medical plan and live a smoke free or tobacco free lifestyle! </a:t>
            </a:r>
            <a:endParaRPr lang="en-US" sz="900" dirty="0"/>
          </a:p>
        </p:txBody>
      </p:sp>
      <p:pic>
        <p:nvPicPr>
          <p:cNvPr id="13" name="Picture 12" descr="Stacks of gold coins">
            <a:extLst>
              <a:ext uri="{FF2B5EF4-FFF2-40B4-BE49-F238E27FC236}">
                <a16:creationId xmlns:a16="http://schemas.microsoft.com/office/drawing/2014/main" id="{CA3EF009-C2E8-B225-BA82-0441F7EC323B}"/>
              </a:ext>
            </a:extLst>
          </p:cNvPr>
          <p:cNvPicPr>
            <a:picLocks noChangeAspect="1"/>
          </p:cNvPicPr>
          <p:nvPr/>
        </p:nvPicPr>
        <p:blipFill>
          <a:blip r:embed="rId3"/>
          <a:stretch>
            <a:fillRect/>
          </a:stretch>
        </p:blipFill>
        <p:spPr>
          <a:xfrm>
            <a:off x="7107941" y="136040"/>
            <a:ext cx="1754762" cy="1169841"/>
          </a:xfrm>
          <a:prstGeom prst="rect">
            <a:avLst/>
          </a:prstGeom>
        </p:spPr>
      </p:pic>
      <p:sp>
        <p:nvSpPr>
          <p:cNvPr id="7" name="TextBox 6">
            <a:extLst>
              <a:ext uri="{FF2B5EF4-FFF2-40B4-BE49-F238E27FC236}">
                <a16:creationId xmlns:a16="http://schemas.microsoft.com/office/drawing/2014/main" id="{803E0307-FAFE-CAD1-2E55-47DBDD7F12A3}"/>
              </a:ext>
            </a:extLst>
          </p:cNvPr>
          <p:cNvSpPr txBox="1"/>
          <p:nvPr/>
        </p:nvSpPr>
        <p:spPr>
          <a:xfrm>
            <a:off x="3632656" y="1408209"/>
            <a:ext cx="5045167" cy="2123658"/>
          </a:xfrm>
          <a:prstGeom prst="rect">
            <a:avLst/>
          </a:prstGeom>
          <a:solidFill>
            <a:schemeClr val="accent1"/>
          </a:solidFill>
        </p:spPr>
        <p:txBody>
          <a:bodyPr wrap="square">
            <a:spAutoFit/>
          </a:bodyPr>
          <a:lstStyle/>
          <a:p>
            <a:pPr marL="0" lvl="1" algn="just"/>
            <a:r>
              <a:rPr lang="en-US" sz="1200" b="1" dirty="0"/>
              <a:t>Lumen has made a significant financial commitment for your well-being. </a:t>
            </a:r>
            <a:r>
              <a:rPr lang="en-US" sz="1200" dirty="0"/>
              <a:t>Our 2024 Healthcare costs are projected to increase 12.6 percent, which is more than $35 million annually. As a further investment in our people, Lumen will absorb nearly $25.5 million in these additional costs, rather than pass on premium increases to employees. A few benefit changes will be implemented in 2024 to offset the remainder of the costs. Each of us, and our dependents, can impact rising costs by making our health and well-being a priority. Everyone has different circumstances and needs when it comes to benefits coverage, and Lumen provides benefits to support you and your family in various life stages. </a:t>
            </a:r>
          </a:p>
        </p:txBody>
      </p:sp>
    </p:spTree>
    <p:custDataLst>
      <p:tags r:id="rId1"/>
    </p:custDataLst>
    <p:extLst>
      <p:ext uri="{BB962C8B-B14F-4D97-AF65-F5344CB8AC3E}">
        <p14:creationId xmlns:p14="http://schemas.microsoft.com/office/powerpoint/2010/main" val="32588768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E8D538D-9937-438A-A88A-5DCCD929826E}"/>
              </a:ext>
            </a:extLst>
          </p:cNvPr>
          <p:cNvSpPr/>
          <p:nvPr/>
        </p:nvSpPr>
        <p:spPr>
          <a:xfrm>
            <a:off x="279534" y="187540"/>
            <a:ext cx="8584932" cy="338554"/>
          </a:xfrm>
          <a:prstGeom prst="rect">
            <a:avLst/>
          </a:prstGeom>
        </p:spPr>
        <p:txBody>
          <a:bodyPr wrap="square">
            <a:spAutoFit/>
          </a:bodyPr>
          <a:lstStyle/>
          <a:p>
            <a:pPr marR="0" lvl="0">
              <a:spcBef>
                <a:spcPts val="0"/>
              </a:spcBef>
              <a:spcAft>
                <a:spcPts val="0"/>
              </a:spcAft>
              <a:tabLst>
                <a:tab pos="457200" algn="l"/>
              </a:tabLst>
            </a:pPr>
            <a:r>
              <a:rPr lang="en-US" sz="1600" b="1" dirty="0">
                <a:latin typeface="Arial" panose="020B0604020202020204" pitchFamily="34" charset="0"/>
                <a:ea typeface="Calibri" panose="020F0502020204030204" pitchFamily="34" charset="0"/>
                <a:cs typeface="Arial" panose="020B0604020202020204" pitchFamily="34" charset="0"/>
              </a:rPr>
              <a:t>Advantage and Essential PDL comparison </a:t>
            </a:r>
          </a:p>
        </p:txBody>
      </p:sp>
      <p:sp>
        <p:nvSpPr>
          <p:cNvPr id="7" name="TextBox 6">
            <a:extLst>
              <a:ext uri="{FF2B5EF4-FFF2-40B4-BE49-F238E27FC236}">
                <a16:creationId xmlns:a16="http://schemas.microsoft.com/office/drawing/2014/main" id="{2B2C3235-A104-4998-93B8-B5D5E60844A3}"/>
              </a:ext>
            </a:extLst>
          </p:cNvPr>
          <p:cNvSpPr txBox="1"/>
          <p:nvPr/>
        </p:nvSpPr>
        <p:spPr>
          <a:xfrm>
            <a:off x="116157" y="4575531"/>
            <a:ext cx="742427" cy="453006"/>
          </a:xfrm>
          <a:prstGeom prst="rect">
            <a:avLst/>
          </a:prstGeom>
        </p:spPr>
        <p:txBody>
          <a:bodyPr vert="horz" wrap="none" lIns="91440" tIns="45720" rIns="91440" bIns="45720" rtlCol="0" anchor="b">
            <a:noAutofit/>
          </a:bodyPr>
          <a:lstStyle/>
          <a:p>
            <a:pPr algn="ctr"/>
            <a:r>
              <a:rPr lang="en-US" sz="800" dirty="0">
                <a:solidFill>
                  <a:schemeClr val="bg1">
                    <a:lumMod val="50000"/>
                  </a:schemeClr>
                </a:solidFill>
              </a:rPr>
              <a:t>19</a:t>
            </a:r>
          </a:p>
        </p:txBody>
      </p:sp>
      <p:sp>
        <p:nvSpPr>
          <p:cNvPr id="11" name="TextBox 10">
            <a:extLst>
              <a:ext uri="{FF2B5EF4-FFF2-40B4-BE49-F238E27FC236}">
                <a16:creationId xmlns:a16="http://schemas.microsoft.com/office/drawing/2014/main" id="{7CC6B530-1311-0345-ECED-642EB584F763}"/>
              </a:ext>
            </a:extLst>
          </p:cNvPr>
          <p:cNvSpPr txBox="1"/>
          <p:nvPr/>
        </p:nvSpPr>
        <p:spPr>
          <a:xfrm>
            <a:off x="3886798" y="4803083"/>
            <a:ext cx="1266739" cy="225454"/>
          </a:xfrm>
          <a:prstGeom prst="rect">
            <a:avLst/>
          </a:prstGeom>
        </p:spPr>
        <p:txBody>
          <a:bodyPr vert="horz" wrap="none" lIns="91440" tIns="45720" rIns="91440" bIns="45720" rtlCol="0" anchor="b">
            <a:noAutofit/>
          </a:bodyPr>
          <a:lstStyle/>
          <a:p>
            <a:pPr algn="l"/>
            <a:r>
              <a:rPr lang="en-US" sz="700" dirty="0">
                <a:solidFill>
                  <a:schemeClr val="bg1">
                    <a:lumMod val="50000"/>
                  </a:schemeClr>
                </a:solidFill>
              </a:rPr>
              <a:t>2024 Annual Enrollment</a:t>
            </a:r>
          </a:p>
        </p:txBody>
      </p:sp>
      <p:pic>
        <p:nvPicPr>
          <p:cNvPr id="9" name="Picture 8">
            <a:extLst>
              <a:ext uri="{FF2B5EF4-FFF2-40B4-BE49-F238E27FC236}">
                <a16:creationId xmlns:a16="http://schemas.microsoft.com/office/drawing/2014/main" id="{7F9CFEE4-D740-436D-730A-979E976C376E}"/>
              </a:ext>
            </a:extLst>
          </p:cNvPr>
          <p:cNvPicPr>
            <a:picLocks noChangeAspect="1"/>
          </p:cNvPicPr>
          <p:nvPr/>
        </p:nvPicPr>
        <p:blipFill>
          <a:blip r:embed="rId4"/>
          <a:stretch>
            <a:fillRect/>
          </a:stretch>
        </p:blipFill>
        <p:spPr>
          <a:xfrm>
            <a:off x="878172" y="935123"/>
            <a:ext cx="7387656" cy="3794340"/>
          </a:xfrm>
          <a:prstGeom prst="rect">
            <a:avLst/>
          </a:prstGeom>
        </p:spPr>
      </p:pic>
    </p:spTree>
    <p:custDataLst>
      <p:tags r:id="rId1"/>
    </p:custDataLst>
    <p:extLst>
      <p:ext uri="{BB962C8B-B14F-4D97-AF65-F5344CB8AC3E}">
        <p14:creationId xmlns:p14="http://schemas.microsoft.com/office/powerpoint/2010/main" val="3900706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E8D538D-9937-438A-A88A-5DCCD929826E}"/>
              </a:ext>
            </a:extLst>
          </p:cNvPr>
          <p:cNvSpPr/>
          <p:nvPr/>
        </p:nvSpPr>
        <p:spPr>
          <a:xfrm>
            <a:off x="279534" y="187540"/>
            <a:ext cx="8584932" cy="338554"/>
          </a:xfrm>
          <a:prstGeom prst="rect">
            <a:avLst/>
          </a:prstGeom>
        </p:spPr>
        <p:txBody>
          <a:bodyPr wrap="square">
            <a:spAutoFit/>
          </a:bodyPr>
          <a:lstStyle/>
          <a:p>
            <a:pPr marR="0" lvl="0">
              <a:spcBef>
                <a:spcPts val="0"/>
              </a:spcBef>
              <a:spcAft>
                <a:spcPts val="0"/>
              </a:spcAft>
              <a:tabLst>
                <a:tab pos="457200" algn="l"/>
              </a:tabLst>
            </a:pPr>
            <a:r>
              <a:rPr lang="en-US" sz="1600" b="1" dirty="0">
                <a:latin typeface="Arial" panose="020B0604020202020204" pitchFamily="34" charset="0"/>
                <a:ea typeface="Calibri" panose="020F0502020204030204" pitchFamily="34" charset="0"/>
                <a:cs typeface="Arial" panose="020B0604020202020204" pitchFamily="34" charset="0"/>
              </a:rPr>
              <a:t>New Program:  Vital Medication Program</a:t>
            </a:r>
          </a:p>
        </p:txBody>
      </p:sp>
      <p:sp>
        <p:nvSpPr>
          <p:cNvPr id="7" name="TextBox 6">
            <a:extLst>
              <a:ext uri="{FF2B5EF4-FFF2-40B4-BE49-F238E27FC236}">
                <a16:creationId xmlns:a16="http://schemas.microsoft.com/office/drawing/2014/main" id="{2B2C3235-A104-4998-93B8-B5D5E60844A3}"/>
              </a:ext>
            </a:extLst>
          </p:cNvPr>
          <p:cNvSpPr txBox="1"/>
          <p:nvPr/>
        </p:nvSpPr>
        <p:spPr>
          <a:xfrm>
            <a:off x="116157" y="4575531"/>
            <a:ext cx="742427" cy="453006"/>
          </a:xfrm>
          <a:prstGeom prst="rect">
            <a:avLst/>
          </a:prstGeom>
        </p:spPr>
        <p:txBody>
          <a:bodyPr vert="horz" wrap="none" lIns="91440" tIns="45720" rIns="91440" bIns="45720" rtlCol="0" anchor="b">
            <a:noAutofit/>
          </a:bodyPr>
          <a:lstStyle/>
          <a:p>
            <a:pPr algn="ctr"/>
            <a:r>
              <a:rPr lang="en-US" sz="800" dirty="0">
                <a:solidFill>
                  <a:schemeClr val="bg1">
                    <a:lumMod val="50000"/>
                  </a:schemeClr>
                </a:solidFill>
              </a:rPr>
              <a:t>19</a:t>
            </a:r>
          </a:p>
        </p:txBody>
      </p:sp>
      <p:sp>
        <p:nvSpPr>
          <p:cNvPr id="11" name="TextBox 10">
            <a:extLst>
              <a:ext uri="{FF2B5EF4-FFF2-40B4-BE49-F238E27FC236}">
                <a16:creationId xmlns:a16="http://schemas.microsoft.com/office/drawing/2014/main" id="{7CC6B530-1311-0345-ECED-642EB584F763}"/>
              </a:ext>
            </a:extLst>
          </p:cNvPr>
          <p:cNvSpPr txBox="1"/>
          <p:nvPr/>
        </p:nvSpPr>
        <p:spPr>
          <a:xfrm>
            <a:off x="3886798" y="4803083"/>
            <a:ext cx="1266739" cy="225454"/>
          </a:xfrm>
          <a:prstGeom prst="rect">
            <a:avLst/>
          </a:prstGeom>
        </p:spPr>
        <p:txBody>
          <a:bodyPr vert="horz" wrap="none" lIns="91440" tIns="45720" rIns="91440" bIns="45720" rtlCol="0" anchor="b">
            <a:noAutofit/>
          </a:bodyPr>
          <a:lstStyle/>
          <a:p>
            <a:pPr algn="l"/>
            <a:r>
              <a:rPr lang="en-US" sz="700" dirty="0">
                <a:solidFill>
                  <a:schemeClr val="bg1">
                    <a:lumMod val="50000"/>
                  </a:schemeClr>
                </a:solidFill>
              </a:rPr>
              <a:t>2024 Annual Enrollment</a:t>
            </a:r>
          </a:p>
        </p:txBody>
      </p:sp>
      <p:sp>
        <p:nvSpPr>
          <p:cNvPr id="2" name="Rectangle 1">
            <a:extLst>
              <a:ext uri="{FF2B5EF4-FFF2-40B4-BE49-F238E27FC236}">
                <a16:creationId xmlns:a16="http://schemas.microsoft.com/office/drawing/2014/main" id="{A6E5F936-6D8B-1240-95DF-A2AA012C5E90}"/>
              </a:ext>
            </a:extLst>
          </p:cNvPr>
          <p:cNvSpPr/>
          <p:nvPr/>
        </p:nvSpPr>
        <p:spPr>
          <a:xfrm>
            <a:off x="279534" y="642010"/>
            <a:ext cx="7343362" cy="276999"/>
          </a:xfrm>
          <a:prstGeom prst="rect">
            <a:avLst/>
          </a:prstGeom>
        </p:spPr>
        <p:txBody>
          <a:bodyPr wrap="square">
            <a:spAutoFit/>
          </a:bodyPr>
          <a:lstStyle/>
          <a:p>
            <a:pPr>
              <a:buClr>
                <a:schemeClr val="tx2"/>
              </a:buClr>
            </a:pPr>
            <a:r>
              <a:rPr lang="en-US" sz="1200" b="1" dirty="0">
                <a:solidFill>
                  <a:srgbClr val="000000"/>
                </a:solidFill>
                <a:cs typeface="Arial" panose="020B0604020202020204" pitchFamily="34" charset="0"/>
              </a:rPr>
              <a:t>Providing vital drugs at the right cost </a:t>
            </a:r>
            <a:endParaRPr lang="en-US" sz="1200" dirty="0">
              <a:solidFill>
                <a:srgbClr val="000000"/>
              </a:solidFill>
              <a:cs typeface="Arial" panose="020B0604020202020204" pitchFamily="34" charset="0"/>
            </a:endParaRPr>
          </a:p>
        </p:txBody>
      </p:sp>
      <p:pic>
        <p:nvPicPr>
          <p:cNvPr id="4" name="Picture 3">
            <a:extLst>
              <a:ext uri="{FF2B5EF4-FFF2-40B4-BE49-F238E27FC236}">
                <a16:creationId xmlns:a16="http://schemas.microsoft.com/office/drawing/2014/main" id="{C21A5FDB-3164-79C7-24C7-3A888D9AF731}"/>
              </a:ext>
            </a:extLst>
          </p:cNvPr>
          <p:cNvPicPr>
            <a:picLocks noChangeAspect="1"/>
          </p:cNvPicPr>
          <p:nvPr/>
        </p:nvPicPr>
        <p:blipFill>
          <a:blip r:embed="rId4"/>
          <a:stretch>
            <a:fillRect/>
          </a:stretch>
        </p:blipFill>
        <p:spPr>
          <a:xfrm>
            <a:off x="478447" y="983126"/>
            <a:ext cx="8083440" cy="3518364"/>
          </a:xfrm>
          <a:prstGeom prst="rect">
            <a:avLst/>
          </a:prstGeom>
        </p:spPr>
      </p:pic>
    </p:spTree>
    <p:custDataLst>
      <p:tags r:id="rId1"/>
    </p:custDataLst>
    <p:extLst>
      <p:ext uri="{BB962C8B-B14F-4D97-AF65-F5344CB8AC3E}">
        <p14:creationId xmlns:p14="http://schemas.microsoft.com/office/powerpoint/2010/main" val="41377574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A7A678-2A56-FA3A-2A72-235EF60E71B3}"/>
              </a:ext>
            </a:extLst>
          </p:cNvPr>
          <p:cNvPicPr>
            <a:picLocks noChangeAspect="1"/>
          </p:cNvPicPr>
          <p:nvPr/>
        </p:nvPicPr>
        <p:blipFill>
          <a:blip r:embed="rId4"/>
          <a:stretch>
            <a:fillRect/>
          </a:stretch>
        </p:blipFill>
        <p:spPr>
          <a:xfrm>
            <a:off x="622631" y="515569"/>
            <a:ext cx="7795072" cy="4112361"/>
          </a:xfrm>
          <a:prstGeom prst="rect">
            <a:avLst/>
          </a:prstGeom>
        </p:spPr>
      </p:pic>
      <p:sp>
        <p:nvSpPr>
          <p:cNvPr id="5" name="Rectangle 4">
            <a:extLst>
              <a:ext uri="{FF2B5EF4-FFF2-40B4-BE49-F238E27FC236}">
                <a16:creationId xmlns:a16="http://schemas.microsoft.com/office/drawing/2014/main" id="{AE8D538D-9937-438A-A88A-5DCCD929826E}"/>
              </a:ext>
            </a:extLst>
          </p:cNvPr>
          <p:cNvSpPr/>
          <p:nvPr/>
        </p:nvSpPr>
        <p:spPr>
          <a:xfrm>
            <a:off x="279534" y="187540"/>
            <a:ext cx="8584932" cy="338554"/>
          </a:xfrm>
          <a:prstGeom prst="rect">
            <a:avLst/>
          </a:prstGeom>
        </p:spPr>
        <p:txBody>
          <a:bodyPr wrap="square">
            <a:spAutoFit/>
          </a:bodyPr>
          <a:lstStyle/>
          <a:p>
            <a:pPr marR="0" lvl="0">
              <a:spcBef>
                <a:spcPts val="0"/>
              </a:spcBef>
              <a:spcAft>
                <a:spcPts val="0"/>
              </a:spcAft>
              <a:tabLst>
                <a:tab pos="457200" algn="l"/>
              </a:tabLst>
            </a:pPr>
            <a:r>
              <a:rPr lang="en-US" sz="1600" b="1" dirty="0">
                <a:latin typeface="Arial" panose="020B0604020202020204" pitchFamily="34" charset="0"/>
                <a:ea typeface="Calibri" panose="020F0502020204030204" pitchFamily="34" charset="0"/>
                <a:cs typeface="Arial" panose="020B0604020202020204" pitchFamily="34" charset="0"/>
              </a:rPr>
              <a:t>New Program: Vital Medication Program</a:t>
            </a:r>
          </a:p>
        </p:txBody>
      </p:sp>
      <p:sp>
        <p:nvSpPr>
          <p:cNvPr id="7" name="TextBox 6">
            <a:extLst>
              <a:ext uri="{FF2B5EF4-FFF2-40B4-BE49-F238E27FC236}">
                <a16:creationId xmlns:a16="http://schemas.microsoft.com/office/drawing/2014/main" id="{2B2C3235-A104-4998-93B8-B5D5E60844A3}"/>
              </a:ext>
            </a:extLst>
          </p:cNvPr>
          <p:cNvSpPr txBox="1"/>
          <p:nvPr/>
        </p:nvSpPr>
        <p:spPr>
          <a:xfrm>
            <a:off x="116157" y="4575531"/>
            <a:ext cx="742427" cy="453006"/>
          </a:xfrm>
          <a:prstGeom prst="rect">
            <a:avLst/>
          </a:prstGeom>
        </p:spPr>
        <p:txBody>
          <a:bodyPr vert="horz" wrap="none" lIns="91440" tIns="45720" rIns="91440" bIns="45720" rtlCol="0" anchor="b">
            <a:noAutofit/>
          </a:bodyPr>
          <a:lstStyle/>
          <a:p>
            <a:pPr algn="ctr"/>
            <a:r>
              <a:rPr lang="en-US" sz="800" dirty="0">
                <a:solidFill>
                  <a:schemeClr val="bg1">
                    <a:lumMod val="50000"/>
                  </a:schemeClr>
                </a:solidFill>
              </a:rPr>
              <a:t>19</a:t>
            </a:r>
          </a:p>
        </p:txBody>
      </p:sp>
      <p:sp>
        <p:nvSpPr>
          <p:cNvPr id="11" name="TextBox 10">
            <a:extLst>
              <a:ext uri="{FF2B5EF4-FFF2-40B4-BE49-F238E27FC236}">
                <a16:creationId xmlns:a16="http://schemas.microsoft.com/office/drawing/2014/main" id="{7CC6B530-1311-0345-ECED-642EB584F763}"/>
              </a:ext>
            </a:extLst>
          </p:cNvPr>
          <p:cNvSpPr txBox="1"/>
          <p:nvPr/>
        </p:nvSpPr>
        <p:spPr>
          <a:xfrm>
            <a:off x="3886798" y="4803083"/>
            <a:ext cx="1266739" cy="225454"/>
          </a:xfrm>
          <a:prstGeom prst="rect">
            <a:avLst/>
          </a:prstGeom>
        </p:spPr>
        <p:txBody>
          <a:bodyPr vert="horz" wrap="none" lIns="91440" tIns="45720" rIns="91440" bIns="45720" rtlCol="0" anchor="b">
            <a:noAutofit/>
          </a:bodyPr>
          <a:lstStyle/>
          <a:p>
            <a:pPr algn="l"/>
            <a:r>
              <a:rPr lang="en-US" sz="700" dirty="0">
                <a:solidFill>
                  <a:schemeClr val="bg1">
                    <a:lumMod val="50000"/>
                  </a:schemeClr>
                </a:solidFill>
              </a:rPr>
              <a:t>2024 Annual Enrollment</a:t>
            </a:r>
          </a:p>
        </p:txBody>
      </p:sp>
      <p:sp>
        <p:nvSpPr>
          <p:cNvPr id="2" name="Rectangle 1">
            <a:extLst>
              <a:ext uri="{FF2B5EF4-FFF2-40B4-BE49-F238E27FC236}">
                <a16:creationId xmlns:a16="http://schemas.microsoft.com/office/drawing/2014/main" id="{A6E5F936-6D8B-1240-95DF-A2AA012C5E90}"/>
              </a:ext>
            </a:extLst>
          </p:cNvPr>
          <p:cNvSpPr/>
          <p:nvPr/>
        </p:nvSpPr>
        <p:spPr>
          <a:xfrm>
            <a:off x="279534" y="642010"/>
            <a:ext cx="7343362" cy="276999"/>
          </a:xfrm>
          <a:prstGeom prst="rect">
            <a:avLst/>
          </a:prstGeom>
        </p:spPr>
        <p:txBody>
          <a:bodyPr wrap="square">
            <a:spAutoFit/>
          </a:bodyPr>
          <a:lstStyle/>
          <a:p>
            <a:pPr>
              <a:buClr>
                <a:schemeClr val="tx2"/>
              </a:buClr>
            </a:pPr>
            <a:r>
              <a:rPr lang="en-US" sz="1200" b="1" dirty="0">
                <a:solidFill>
                  <a:srgbClr val="000000"/>
                </a:solidFill>
                <a:cs typeface="Arial" panose="020B0604020202020204" pitchFamily="34" charset="0"/>
              </a:rPr>
              <a:t>Preferred brand and generic medications at $0 cost share</a:t>
            </a:r>
          </a:p>
        </p:txBody>
      </p:sp>
    </p:spTree>
    <p:custDataLst>
      <p:tags r:id="rId1"/>
    </p:custDataLst>
    <p:extLst>
      <p:ext uri="{BB962C8B-B14F-4D97-AF65-F5344CB8AC3E}">
        <p14:creationId xmlns:p14="http://schemas.microsoft.com/office/powerpoint/2010/main" val="10039736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E8D538D-9937-438A-A88A-5DCCD929826E}"/>
              </a:ext>
            </a:extLst>
          </p:cNvPr>
          <p:cNvSpPr/>
          <p:nvPr/>
        </p:nvSpPr>
        <p:spPr>
          <a:xfrm>
            <a:off x="279534" y="187540"/>
            <a:ext cx="8584932" cy="338554"/>
          </a:xfrm>
          <a:prstGeom prst="rect">
            <a:avLst/>
          </a:prstGeom>
        </p:spPr>
        <p:txBody>
          <a:bodyPr wrap="square">
            <a:spAutoFit/>
          </a:bodyPr>
          <a:lstStyle/>
          <a:p>
            <a:pPr marR="0" lvl="0">
              <a:spcBef>
                <a:spcPts val="0"/>
              </a:spcBef>
              <a:spcAft>
                <a:spcPts val="0"/>
              </a:spcAft>
              <a:tabLst>
                <a:tab pos="457200" algn="l"/>
              </a:tabLst>
            </a:pPr>
            <a:r>
              <a:rPr lang="en-US" sz="1600" b="1" dirty="0">
                <a:latin typeface="Arial" panose="020B0604020202020204" pitchFamily="34" charset="0"/>
                <a:ea typeface="Calibri" panose="020F0502020204030204" pitchFamily="34" charset="0"/>
                <a:cs typeface="Arial" panose="020B0604020202020204" pitchFamily="34" charset="0"/>
              </a:rPr>
              <a:t>New Program: Polypharmacy</a:t>
            </a:r>
          </a:p>
        </p:txBody>
      </p:sp>
      <p:sp>
        <p:nvSpPr>
          <p:cNvPr id="7" name="TextBox 6">
            <a:extLst>
              <a:ext uri="{FF2B5EF4-FFF2-40B4-BE49-F238E27FC236}">
                <a16:creationId xmlns:a16="http://schemas.microsoft.com/office/drawing/2014/main" id="{2B2C3235-A104-4998-93B8-B5D5E60844A3}"/>
              </a:ext>
            </a:extLst>
          </p:cNvPr>
          <p:cNvSpPr txBox="1"/>
          <p:nvPr/>
        </p:nvSpPr>
        <p:spPr>
          <a:xfrm>
            <a:off x="116157" y="4575531"/>
            <a:ext cx="742427" cy="453006"/>
          </a:xfrm>
          <a:prstGeom prst="rect">
            <a:avLst/>
          </a:prstGeom>
        </p:spPr>
        <p:txBody>
          <a:bodyPr vert="horz" wrap="none" lIns="91440" tIns="45720" rIns="91440" bIns="45720" rtlCol="0" anchor="b">
            <a:noAutofit/>
          </a:bodyPr>
          <a:lstStyle/>
          <a:p>
            <a:pPr algn="ctr"/>
            <a:r>
              <a:rPr lang="en-US" sz="800" dirty="0">
                <a:solidFill>
                  <a:schemeClr val="bg1">
                    <a:lumMod val="50000"/>
                  </a:schemeClr>
                </a:solidFill>
              </a:rPr>
              <a:t>19</a:t>
            </a:r>
          </a:p>
        </p:txBody>
      </p:sp>
      <p:sp>
        <p:nvSpPr>
          <p:cNvPr id="11" name="TextBox 10">
            <a:extLst>
              <a:ext uri="{FF2B5EF4-FFF2-40B4-BE49-F238E27FC236}">
                <a16:creationId xmlns:a16="http://schemas.microsoft.com/office/drawing/2014/main" id="{7CC6B530-1311-0345-ECED-642EB584F763}"/>
              </a:ext>
            </a:extLst>
          </p:cNvPr>
          <p:cNvSpPr txBox="1"/>
          <p:nvPr/>
        </p:nvSpPr>
        <p:spPr>
          <a:xfrm>
            <a:off x="3886798" y="4803083"/>
            <a:ext cx="1266739" cy="225454"/>
          </a:xfrm>
          <a:prstGeom prst="rect">
            <a:avLst/>
          </a:prstGeom>
        </p:spPr>
        <p:txBody>
          <a:bodyPr vert="horz" wrap="none" lIns="91440" tIns="45720" rIns="91440" bIns="45720" rtlCol="0" anchor="b">
            <a:noAutofit/>
          </a:bodyPr>
          <a:lstStyle/>
          <a:p>
            <a:pPr algn="l"/>
            <a:r>
              <a:rPr lang="en-US" sz="700" dirty="0">
                <a:solidFill>
                  <a:schemeClr val="bg1">
                    <a:lumMod val="50000"/>
                  </a:schemeClr>
                </a:solidFill>
              </a:rPr>
              <a:t>2024 Annual Enrollment</a:t>
            </a:r>
          </a:p>
        </p:txBody>
      </p:sp>
      <p:sp>
        <p:nvSpPr>
          <p:cNvPr id="2" name="Rectangle 1">
            <a:extLst>
              <a:ext uri="{FF2B5EF4-FFF2-40B4-BE49-F238E27FC236}">
                <a16:creationId xmlns:a16="http://schemas.microsoft.com/office/drawing/2014/main" id="{A6E5F936-6D8B-1240-95DF-A2AA012C5E90}"/>
              </a:ext>
            </a:extLst>
          </p:cNvPr>
          <p:cNvSpPr/>
          <p:nvPr/>
        </p:nvSpPr>
        <p:spPr>
          <a:xfrm>
            <a:off x="279534" y="642010"/>
            <a:ext cx="7343362" cy="276999"/>
          </a:xfrm>
          <a:prstGeom prst="rect">
            <a:avLst/>
          </a:prstGeom>
        </p:spPr>
        <p:txBody>
          <a:bodyPr wrap="square">
            <a:spAutoFit/>
          </a:bodyPr>
          <a:lstStyle/>
          <a:p>
            <a:pPr>
              <a:buClr>
                <a:schemeClr val="tx2"/>
              </a:buClr>
            </a:pPr>
            <a:r>
              <a:rPr lang="en-US" sz="1200" b="1" dirty="0">
                <a:solidFill>
                  <a:srgbClr val="000000"/>
                </a:solidFill>
                <a:cs typeface="Arial" panose="020B0604020202020204" pitchFamily="34" charset="0"/>
              </a:rPr>
              <a:t>Evidence-based polypharmacy approach</a:t>
            </a:r>
            <a:endParaRPr lang="en-US" sz="1200" dirty="0">
              <a:solidFill>
                <a:srgbClr val="000000"/>
              </a:solidFill>
              <a:cs typeface="Arial" panose="020B0604020202020204" pitchFamily="34" charset="0"/>
            </a:endParaRPr>
          </a:p>
        </p:txBody>
      </p:sp>
      <p:pic>
        <p:nvPicPr>
          <p:cNvPr id="4" name="Picture 3">
            <a:extLst>
              <a:ext uri="{FF2B5EF4-FFF2-40B4-BE49-F238E27FC236}">
                <a16:creationId xmlns:a16="http://schemas.microsoft.com/office/drawing/2014/main" id="{FCF1C1A3-1894-1D08-AEAD-2C5D9BFB14C1}"/>
              </a:ext>
            </a:extLst>
          </p:cNvPr>
          <p:cNvPicPr>
            <a:picLocks noChangeAspect="1"/>
          </p:cNvPicPr>
          <p:nvPr/>
        </p:nvPicPr>
        <p:blipFill>
          <a:blip r:embed="rId4"/>
          <a:stretch>
            <a:fillRect/>
          </a:stretch>
        </p:blipFill>
        <p:spPr>
          <a:xfrm>
            <a:off x="719263" y="1119324"/>
            <a:ext cx="7705473" cy="3452452"/>
          </a:xfrm>
          <a:prstGeom prst="rect">
            <a:avLst/>
          </a:prstGeom>
        </p:spPr>
      </p:pic>
    </p:spTree>
    <p:custDataLst>
      <p:tags r:id="rId1"/>
    </p:custDataLst>
    <p:extLst>
      <p:ext uri="{BB962C8B-B14F-4D97-AF65-F5344CB8AC3E}">
        <p14:creationId xmlns:p14="http://schemas.microsoft.com/office/powerpoint/2010/main" val="99921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78B2A19-4F3D-473B-A26F-5FABE5E614E2}"/>
              </a:ext>
            </a:extLst>
          </p:cNvPr>
          <p:cNvSpPr txBox="1"/>
          <p:nvPr/>
        </p:nvSpPr>
        <p:spPr>
          <a:xfrm>
            <a:off x="116157" y="4575531"/>
            <a:ext cx="742427" cy="453006"/>
          </a:xfrm>
          <a:prstGeom prst="rect">
            <a:avLst/>
          </a:prstGeom>
        </p:spPr>
        <p:txBody>
          <a:bodyPr vert="horz" wrap="none" lIns="91440" tIns="45720" rIns="91440" bIns="45720" rtlCol="0" anchor="b">
            <a:noAutofit/>
          </a:bodyPr>
          <a:lstStyle/>
          <a:p>
            <a:pPr algn="ctr"/>
            <a:r>
              <a:rPr lang="en-US" sz="800" dirty="0">
                <a:solidFill>
                  <a:schemeClr val="bg1">
                    <a:lumMod val="50000"/>
                  </a:schemeClr>
                </a:solidFill>
              </a:rPr>
              <a:t>4</a:t>
            </a:r>
          </a:p>
        </p:txBody>
      </p:sp>
      <p:sp>
        <p:nvSpPr>
          <p:cNvPr id="3" name="TextBox 2">
            <a:extLst>
              <a:ext uri="{FF2B5EF4-FFF2-40B4-BE49-F238E27FC236}">
                <a16:creationId xmlns:a16="http://schemas.microsoft.com/office/drawing/2014/main" id="{01675805-E529-E7C9-2920-2B8528FA67F1}"/>
              </a:ext>
            </a:extLst>
          </p:cNvPr>
          <p:cNvSpPr txBox="1"/>
          <p:nvPr/>
        </p:nvSpPr>
        <p:spPr>
          <a:xfrm>
            <a:off x="3886798" y="4803083"/>
            <a:ext cx="1266739" cy="225454"/>
          </a:xfrm>
          <a:prstGeom prst="rect">
            <a:avLst/>
          </a:prstGeom>
        </p:spPr>
        <p:txBody>
          <a:bodyPr vert="horz" wrap="none" lIns="91440" tIns="45720" rIns="91440" bIns="45720" rtlCol="0" anchor="b">
            <a:noAutofit/>
          </a:bodyPr>
          <a:lstStyle/>
          <a:p>
            <a:pPr algn="l"/>
            <a:r>
              <a:rPr lang="en-US" sz="700">
                <a:solidFill>
                  <a:schemeClr val="bg1">
                    <a:lumMod val="50000"/>
                  </a:schemeClr>
                </a:solidFill>
              </a:rPr>
              <a:t>2024 </a:t>
            </a:r>
            <a:r>
              <a:rPr lang="en-US" sz="700" dirty="0">
                <a:solidFill>
                  <a:schemeClr val="bg1">
                    <a:lumMod val="50000"/>
                  </a:schemeClr>
                </a:solidFill>
              </a:rPr>
              <a:t>Annual Enrollment</a:t>
            </a:r>
          </a:p>
        </p:txBody>
      </p:sp>
      <p:sp>
        <p:nvSpPr>
          <p:cNvPr id="5" name="Rectangle 4">
            <a:extLst>
              <a:ext uri="{FF2B5EF4-FFF2-40B4-BE49-F238E27FC236}">
                <a16:creationId xmlns:a16="http://schemas.microsoft.com/office/drawing/2014/main" id="{887C2D4D-BD61-803D-173A-B06C6CA3D32C}"/>
              </a:ext>
            </a:extLst>
          </p:cNvPr>
          <p:cNvSpPr/>
          <p:nvPr/>
        </p:nvSpPr>
        <p:spPr>
          <a:xfrm>
            <a:off x="352277" y="225677"/>
            <a:ext cx="8584932" cy="369332"/>
          </a:xfrm>
          <a:prstGeom prst="rect">
            <a:avLst/>
          </a:prstGeom>
        </p:spPr>
        <p:txBody>
          <a:bodyPr wrap="square">
            <a:spAutoFit/>
          </a:bodyPr>
          <a:lstStyle/>
          <a:p>
            <a:pPr marR="0" lvl="0">
              <a:spcBef>
                <a:spcPts val="0"/>
              </a:spcBef>
              <a:spcAft>
                <a:spcPts val="0"/>
              </a:spcAft>
              <a:tabLst>
                <a:tab pos="457200" algn="l"/>
              </a:tabLst>
            </a:pPr>
            <a:r>
              <a:rPr lang="en-US" b="1" dirty="0">
                <a:latin typeface="Arial" panose="020B0604020202020204" pitchFamily="34" charset="0"/>
                <a:ea typeface="Calibri" panose="020F0502020204030204" pitchFamily="34" charset="0"/>
                <a:cs typeface="Arial" panose="020B0604020202020204" pitchFamily="34" charset="0"/>
              </a:rPr>
              <a:t>2024 Changes </a:t>
            </a:r>
          </a:p>
        </p:txBody>
      </p:sp>
      <p:sp>
        <p:nvSpPr>
          <p:cNvPr id="6" name="Rectangle 5">
            <a:extLst>
              <a:ext uri="{FF2B5EF4-FFF2-40B4-BE49-F238E27FC236}">
                <a16:creationId xmlns:a16="http://schemas.microsoft.com/office/drawing/2014/main" id="{C43E0C5A-ADB2-9618-28E1-838B6552A597}"/>
              </a:ext>
            </a:extLst>
          </p:cNvPr>
          <p:cNvSpPr/>
          <p:nvPr/>
        </p:nvSpPr>
        <p:spPr>
          <a:xfrm>
            <a:off x="1659535" y="1975119"/>
            <a:ext cx="2912465" cy="276999"/>
          </a:xfrm>
          <a:prstGeom prst="rect">
            <a:avLst/>
          </a:prstGeom>
        </p:spPr>
        <p:txBody>
          <a:bodyPr wrap="square">
            <a:spAutoFit/>
          </a:bodyPr>
          <a:lstStyle/>
          <a:p>
            <a:pPr marR="0" lvl="0">
              <a:spcBef>
                <a:spcPts val="0"/>
              </a:spcBef>
              <a:spcAft>
                <a:spcPts val="0"/>
              </a:spcAft>
              <a:tabLst>
                <a:tab pos="457200" algn="l"/>
              </a:tabLst>
            </a:pPr>
            <a:r>
              <a:rPr lang="en-US" sz="1200" b="1" dirty="0">
                <a:latin typeface="Arial" panose="020B0604020202020204" pitchFamily="34" charset="0"/>
                <a:ea typeface="Calibri" panose="020F0502020204030204" pitchFamily="34" charset="0"/>
                <a:cs typeface="Arial" panose="020B0604020202020204" pitchFamily="34" charset="0"/>
              </a:rPr>
              <a:t>Consumer Driven Health Plan (CDHP)</a:t>
            </a:r>
          </a:p>
        </p:txBody>
      </p:sp>
      <p:sp>
        <p:nvSpPr>
          <p:cNvPr id="8" name="Rectangle 7">
            <a:extLst>
              <a:ext uri="{FF2B5EF4-FFF2-40B4-BE49-F238E27FC236}">
                <a16:creationId xmlns:a16="http://schemas.microsoft.com/office/drawing/2014/main" id="{957121C3-7CD2-07FE-62F9-49AAEE7027B9}"/>
              </a:ext>
            </a:extLst>
          </p:cNvPr>
          <p:cNvSpPr/>
          <p:nvPr/>
        </p:nvSpPr>
        <p:spPr>
          <a:xfrm>
            <a:off x="1659535" y="2710718"/>
            <a:ext cx="2912465" cy="276999"/>
          </a:xfrm>
          <a:prstGeom prst="rect">
            <a:avLst/>
          </a:prstGeom>
        </p:spPr>
        <p:txBody>
          <a:bodyPr wrap="square">
            <a:spAutoFit/>
          </a:bodyPr>
          <a:lstStyle/>
          <a:p>
            <a:pPr marR="0" lvl="0">
              <a:spcBef>
                <a:spcPts val="0"/>
              </a:spcBef>
              <a:spcAft>
                <a:spcPts val="0"/>
              </a:spcAft>
              <a:tabLst>
                <a:tab pos="457200" algn="l"/>
              </a:tabLst>
            </a:pPr>
            <a:r>
              <a:rPr lang="en-US" sz="1200" b="1" dirty="0">
                <a:latin typeface="Arial" panose="020B0604020202020204" pitchFamily="34" charset="0"/>
                <a:ea typeface="Calibri" panose="020F0502020204030204" pitchFamily="34" charset="0"/>
                <a:cs typeface="Arial" panose="020B0604020202020204" pitchFamily="34" charset="0"/>
              </a:rPr>
              <a:t>High Deductible Health Plan (HDHP)</a:t>
            </a:r>
          </a:p>
        </p:txBody>
      </p:sp>
      <p:sp>
        <p:nvSpPr>
          <p:cNvPr id="12" name="Rectangle 11">
            <a:extLst>
              <a:ext uri="{FF2B5EF4-FFF2-40B4-BE49-F238E27FC236}">
                <a16:creationId xmlns:a16="http://schemas.microsoft.com/office/drawing/2014/main" id="{648D85D9-0635-5670-1428-C58D745419F9}"/>
              </a:ext>
            </a:extLst>
          </p:cNvPr>
          <p:cNvSpPr/>
          <p:nvPr/>
        </p:nvSpPr>
        <p:spPr>
          <a:xfrm>
            <a:off x="5774762" y="1988189"/>
            <a:ext cx="1537482" cy="276999"/>
          </a:xfrm>
          <a:prstGeom prst="rect">
            <a:avLst/>
          </a:prstGeom>
        </p:spPr>
        <p:txBody>
          <a:bodyPr wrap="square">
            <a:spAutoFit/>
          </a:bodyPr>
          <a:lstStyle/>
          <a:p>
            <a:pPr marR="0" lvl="0">
              <a:spcBef>
                <a:spcPts val="0"/>
              </a:spcBef>
              <a:spcAft>
                <a:spcPts val="0"/>
              </a:spcAft>
              <a:tabLst>
                <a:tab pos="457200" algn="l"/>
              </a:tabLst>
            </a:pPr>
            <a:r>
              <a:rPr lang="en-US" sz="1200" b="1" dirty="0">
                <a:latin typeface="Arial" panose="020B0604020202020204" pitchFamily="34" charset="0"/>
                <a:ea typeface="Calibri" panose="020F0502020204030204" pitchFamily="34" charset="0"/>
                <a:cs typeface="Arial" panose="020B0604020202020204" pitchFamily="34" charset="0"/>
              </a:rPr>
              <a:t>Doctors Plan</a:t>
            </a:r>
          </a:p>
        </p:txBody>
      </p:sp>
      <p:sp>
        <p:nvSpPr>
          <p:cNvPr id="13" name="Rectangle 12">
            <a:extLst>
              <a:ext uri="{FF2B5EF4-FFF2-40B4-BE49-F238E27FC236}">
                <a16:creationId xmlns:a16="http://schemas.microsoft.com/office/drawing/2014/main" id="{CEADD83A-E18E-8BB4-57ED-7844C4182D57}"/>
              </a:ext>
            </a:extLst>
          </p:cNvPr>
          <p:cNvSpPr/>
          <p:nvPr/>
        </p:nvSpPr>
        <p:spPr>
          <a:xfrm>
            <a:off x="5774763" y="2669845"/>
            <a:ext cx="2580592" cy="276999"/>
          </a:xfrm>
          <a:prstGeom prst="rect">
            <a:avLst/>
          </a:prstGeom>
        </p:spPr>
        <p:txBody>
          <a:bodyPr wrap="square">
            <a:spAutoFit/>
          </a:bodyPr>
          <a:lstStyle/>
          <a:p>
            <a:pPr marR="0" lvl="0">
              <a:spcBef>
                <a:spcPts val="0"/>
              </a:spcBef>
              <a:spcAft>
                <a:spcPts val="0"/>
              </a:spcAft>
              <a:tabLst>
                <a:tab pos="457200" algn="l"/>
              </a:tabLst>
            </a:pPr>
            <a:r>
              <a:rPr lang="en-US" sz="1200" b="1" dirty="0"/>
              <a:t>Surest Health Plan (Surest PPO)</a:t>
            </a:r>
            <a:endParaRPr lang="en-US" sz="1200" b="1" dirty="0">
              <a:latin typeface="Arial" panose="020B0604020202020204" pitchFamily="34" charset="0"/>
              <a:ea typeface="Calibri" panose="020F050202020403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49E48144-A0DB-8FE5-93A2-A38041631658}"/>
              </a:ext>
            </a:extLst>
          </p:cNvPr>
          <p:cNvSpPr txBox="1"/>
          <p:nvPr/>
        </p:nvSpPr>
        <p:spPr>
          <a:xfrm>
            <a:off x="554800" y="1199818"/>
            <a:ext cx="8179885" cy="276999"/>
          </a:xfrm>
          <a:prstGeom prst="rect">
            <a:avLst/>
          </a:prstGeom>
          <a:noFill/>
        </p:spPr>
        <p:txBody>
          <a:bodyPr wrap="square">
            <a:spAutoFit/>
          </a:bodyPr>
          <a:lstStyle/>
          <a:p>
            <a:pPr rtl="0"/>
            <a:r>
              <a:rPr lang="en-US" sz="1200" dirty="0">
                <a:effectLst/>
                <a:ea typeface="Calibri" panose="020F0502020204030204" pitchFamily="34" charset="0"/>
                <a:cs typeface="Times New Roman" panose="02020603050405020304" pitchFamily="18" charset="0"/>
              </a:rPr>
              <a:t>To make it easy for you to identify </a:t>
            </a:r>
            <a:r>
              <a:rPr lang="en-US" sz="1200" dirty="0">
                <a:ea typeface="Calibri" panose="020F0502020204030204" pitchFamily="34" charset="0"/>
                <a:cs typeface="Times New Roman" panose="02020603050405020304" pitchFamily="18" charset="0"/>
              </a:rPr>
              <a:t>“</a:t>
            </a:r>
            <a:r>
              <a:rPr lang="en-US" sz="1200" dirty="0">
                <a:effectLst/>
                <a:ea typeface="Calibri" panose="020F0502020204030204" pitchFamily="34" charset="0"/>
                <a:cs typeface="Times New Roman" panose="02020603050405020304" pitchFamily="18" charset="0"/>
              </a:rPr>
              <a:t>What’s New” in each medical plan, refer to the following icons.</a:t>
            </a:r>
            <a:endParaRPr lang="en-US" sz="1200" dirty="0"/>
          </a:p>
        </p:txBody>
      </p:sp>
      <p:pic>
        <p:nvPicPr>
          <p:cNvPr id="7" name="Picture 6">
            <a:extLst>
              <a:ext uri="{FF2B5EF4-FFF2-40B4-BE49-F238E27FC236}">
                <a16:creationId xmlns:a16="http://schemas.microsoft.com/office/drawing/2014/main" id="{63009D48-D327-F520-3D70-8D3996E194C1}"/>
              </a:ext>
            </a:extLst>
          </p:cNvPr>
          <p:cNvPicPr>
            <a:picLocks noChangeAspect="1"/>
          </p:cNvPicPr>
          <p:nvPr/>
        </p:nvPicPr>
        <p:blipFill>
          <a:blip r:embed="rId3"/>
          <a:stretch>
            <a:fillRect/>
          </a:stretch>
        </p:blipFill>
        <p:spPr>
          <a:xfrm>
            <a:off x="4797709" y="1765863"/>
            <a:ext cx="742427" cy="724494"/>
          </a:xfrm>
          <a:prstGeom prst="rect">
            <a:avLst/>
          </a:prstGeom>
        </p:spPr>
      </p:pic>
      <p:pic>
        <p:nvPicPr>
          <p:cNvPr id="10" name="Picture 9">
            <a:extLst>
              <a:ext uri="{FF2B5EF4-FFF2-40B4-BE49-F238E27FC236}">
                <a16:creationId xmlns:a16="http://schemas.microsoft.com/office/drawing/2014/main" id="{468493AD-9C81-BFAB-3BCE-6C0B48E3CFAF}"/>
              </a:ext>
            </a:extLst>
          </p:cNvPr>
          <p:cNvPicPr>
            <a:picLocks noChangeAspect="1"/>
          </p:cNvPicPr>
          <p:nvPr/>
        </p:nvPicPr>
        <p:blipFill>
          <a:blip r:embed="rId4"/>
          <a:stretch>
            <a:fillRect/>
          </a:stretch>
        </p:blipFill>
        <p:spPr>
          <a:xfrm>
            <a:off x="682482" y="2490357"/>
            <a:ext cx="751344" cy="722376"/>
          </a:xfrm>
          <a:prstGeom prst="rect">
            <a:avLst/>
          </a:prstGeom>
        </p:spPr>
      </p:pic>
      <p:pic>
        <p:nvPicPr>
          <p:cNvPr id="11" name="Picture 10">
            <a:extLst>
              <a:ext uri="{FF2B5EF4-FFF2-40B4-BE49-F238E27FC236}">
                <a16:creationId xmlns:a16="http://schemas.microsoft.com/office/drawing/2014/main" id="{23C12A0A-DD55-08E0-798E-7FA9BEC6DEC3}"/>
              </a:ext>
            </a:extLst>
          </p:cNvPr>
          <p:cNvPicPr>
            <a:picLocks noChangeAspect="1"/>
          </p:cNvPicPr>
          <p:nvPr/>
        </p:nvPicPr>
        <p:blipFill>
          <a:blip r:embed="rId5"/>
          <a:stretch>
            <a:fillRect/>
          </a:stretch>
        </p:blipFill>
        <p:spPr>
          <a:xfrm>
            <a:off x="684696" y="1751025"/>
            <a:ext cx="740213" cy="722376"/>
          </a:xfrm>
          <a:prstGeom prst="rect">
            <a:avLst/>
          </a:prstGeom>
        </p:spPr>
      </p:pic>
      <p:pic>
        <p:nvPicPr>
          <p:cNvPr id="14" name="Picture 13">
            <a:extLst>
              <a:ext uri="{FF2B5EF4-FFF2-40B4-BE49-F238E27FC236}">
                <a16:creationId xmlns:a16="http://schemas.microsoft.com/office/drawing/2014/main" id="{90F47383-CA2B-BC73-7E92-0FD167CBEE05}"/>
              </a:ext>
            </a:extLst>
          </p:cNvPr>
          <p:cNvPicPr>
            <a:picLocks noChangeAspect="1"/>
          </p:cNvPicPr>
          <p:nvPr/>
        </p:nvPicPr>
        <p:blipFill>
          <a:blip r:embed="rId6"/>
          <a:stretch>
            <a:fillRect/>
          </a:stretch>
        </p:blipFill>
        <p:spPr>
          <a:xfrm>
            <a:off x="4808796" y="2447157"/>
            <a:ext cx="740257" cy="722376"/>
          </a:xfrm>
          <a:prstGeom prst="rect">
            <a:avLst/>
          </a:prstGeom>
        </p:spPr>
      </p:pic>
      <p:sp>
        <p:nvSpPr>
          <p:cNvPr id="2" name="TextBox 1">
            <a:extLst>
              <a:ext uri="{FF2B5EF4-FFF2-40B4-BE49-F238E27FC236}">
                <a16:creationId xmlns:a16="http://schemas.microsoft.com/office/drawing/2014/main" id="{3AFF645B-F617-D99E-99EE-AB5B4689FA11}"/>
              </a:ext>
            </a:extLst>
          </p:cNvPr>
          <p:cNvSpPr txBox="1"/>
          <p:nvPr/>
        </p:nvSpPr>
        <p:spPr>
          <a:xfrm>
            <a:off x="487370" y="4105843"/>
            <a:ext cx="8179885" cy="246221"/>
          </a:xfrm>
          <a:prstGeom prst="rect">
            <a:avLst/>
          </a:prstGeom>
          <a:noFill/>
        </p:spPr>
        <p:txBody>
          <a:bodyPr wrap="square">
            <a:spAutoFit/>
          </a:bodyPr>
          <a:lstStyle/>
          <a:p>
            <a:pPr rtl="0"/>
            <a:r>
              <a:rPr lang="en-US" sz="1000" b="1" dirty="0"/>
              <a:t>Note – </a:t>
            </a:r>
            <a:r>
              <a:rPr lang="en-US" sz="1000" dirty="0"/>
              <a:t>The CDHP, HDHP and Doctors Plan are administered by UnitedHealthcare (UHC).  All plans use the same UHC provider network.</a:t>
            </a:r>
          </a:p>
        </p:txBody>
      </p:sp>
    </p:spTree>
    <p:custDataLst>
      <p:tags r:id="rId1"/>
    </p:custDataLst>
    <p:extLst>
      <p:ext uri="{BB962C8B-B14F-4D97-AF65-F5344CB8AC3E}">
        <p14:creationId xmlns:p14="http://schemas.microsoft.com/office/powerpoint/2010/main" val="1582904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E8D538D-9937-438A-A88A-5DCCD929826E}"/>
              </a:ext>
            </a:extLst>
          </p:cNvPr>
          <p:cNvSpPr/>
          <p:nvPr/>
        </p:nvSpPr>
        <p:spPr>
          <a:xfrm>
            <a:off x="293441" y="172143"/>
            <a:ext cx="3522069" cy="338554"/>
          </a:xfrm>
          <a:prstGeom prst="rect">
            <a:avLst/>
          </a:prstGeom>
        </p:spPr>
        <p:txBody>
          <a:bodyPr wrap="square">
            <a:spAutoFit/>
          </a:bodyPr>
          <a:lstStyle/>
          <a:p>
            <a:pPr marR="0" lvl="0">
              <a:spcBef>
                <a:spcPts val="0"/>
              </a:spcBef>
              <a:spcAft>
                <a:spcPts val="0"/>
              </a:spcAft>
              <a:tabLst>
                <a:tab pos="457200" algn="l"/>
              </a:tabLst>
            </a:pPr>
            <a:r>
              <a:rPr lang="en-US" sz="1600" b="1" dirty="0">
                <a:latin typeface="Arial" panose="020B0604020202020204" pitchFamily="34" charset="0"/>
                <a:ea typeface="Calibri" panose="020F0502020204030204" pitchFamily="34" charset="0"/>
                <a:cs typeface="Arial" panose="020B0604020202020204" pitchFamily="34" charset="0"/>
              </a:rPr>
              <a:t>2024 Prescription Drug Changes </a:t>
            </a:r>
          </a:p>
        </p:txBody>
      </p:sp>
      <p:sp>
        <p:nvSpPr>
          <p:cNvPr id="7" name="TextBox 6">
            <a:extLst>
              <a:ext uri="{FF2B5EF4-FFF2-40B4-BE49-F238E27FC236}">
                <a16:creationId xmlns:a16="http://schemas.microsoft.com/office/drawing/2014/main" id="{2B2C3235-A104-4998-93B8-B5D5E60844A3}"/>
              </a:ext>
            </a:extLst>
          </p:cNvPr>
          <p:cNvSpPr txBox="1"/>
          <p:nvPr/>
        </p:nvSpPr>
        <p:spPr>
          <a:xfrm>
            <a:off x="116157" y="4575531"/>
            <a:ext cx="742427" cy="453006"/>
          </a:xfrm>
          <a:prstGeom prst="rect">
            <a:avLst/>
          </a:prstGeom>
        </p:spPr>
        <p:txBody>
          <a:bodyPr vert="horz" wrap="none" lIns="91440" tIns="45720" rIns="91440" bIns="45720" rtlCol="0" anchor="b">
            <a:noAutofit/>
          </a:bodyPr>
          <a:lstStyle/>
          <a:p>
            <a:pPr algn="ctr"/>
            <a:r>
              <a:rPr lang="en-US" sz="800" dirty="0">
                <a:solidFill>
                  <a:schemeClr val="bg1">
                    <a:lumMod val="50000"/>
                  </a:schemeClr>
                </a:solidFill>
              </a:rPr>
              <a:t>5</a:t>
            </a:r>
          </a:p>
        </p:txBody>
      </p:sp>
      <p:sp>
        <p:nvSpPr>
          <p:cNvPr id="11" name="TextBox 10">
            <a:extLst>
              <a:ext uri="{FF2B5EF4-FFF2-40B4-BE49-F238E27FC236}">
                <a16:creationId xmlns:a16="http://schemas.microsoft.com/office/drawing/2014/main" id="{7CC6B530-1311-0345-ECED-642EB584F763}"/>
              </a:ext>
            </a:extLst>
          </p:cNvPr>
          <p:cNvSpPr txBox="1"/>
          <p:nvPr/>
        </p:nvSpPr>
        <p:spPr>
          <a:xfrm>
            <a:off x="3886798" y="4803083"/>
            <a:ext cx="1266739" cy="225454"/>
          </a:xfrm>
          <a:prstGeom prst="rect">
            <a:avLst/>
          </a:prstGeom>
        </p:spPr>
        <p:txBody>
          <a:bodyPr vert="horz" wrap="none" lIns="91440" tIns="45720" rIns="91440" bIns="45720" rtlCol="0" anchor="b">
            <a:noAutofit/>
          </a:bodyPr>
          <a:lstStyle/>
          <a:p>
            <a:pPr algn="l"/>
            <a:r>
              <a:rPr lang="en-US" sz="700" dirty="0">
                <a:solidFill>
                  <a:schemeClr val="bg1">
                    <a:lumMod val="50000"/>
                  </a:schemeClr>
                </a:solidFill>
              </a:rPr>
              <a:t>2024 Annual Enrollment</a:t>
            </a:r>
          </a:p>
        </p:txBody>
      </p:sp>
      <p:sp>
        <p:nvSpPr>
          <p:cNvPr id="3" name="TextBox 2">
            <a:extLst>
              <a:ext uri="{FF2B5EF4-FFF2-40B4-BE49-F238E27FC236}">
                <a16:creationId xmlns:a16="http://schemas.microsoft.com/office/drawing/2014/main" id="{36787F02-DDFD-DBBF-11DA-ECE88BAE67F4}"/>
              </a:ext>
            </a:extLst>
          </p:cNvPr>
          <p:cNvSpPr txBox="1"/>
          <p:nvPr/>
        </p:nvSpPr>
        <p:spPr>
          <a:xfrm>
            <a:off x="293441" y="1147953"/>
            <a:ext cx="8179885" cy="1046440"/>
          </a:xfrm>
          <a:prstGeom prst="rect">
            <a:avLst/>
          </a:prstGeom>
          <a:noFill/>
        </p:spPr>
        <p:txBody>
          <a:bodyPr wrap="square">
            <a:spAutoFit/>
          </a:bodyPr>
          <a:lstStyle/>
          <a:p>
            <a:pPr rtl="0"/>
            <a:r>
              <a:rPr lang="en-US" sz="1200" b="1" dirty="0"/>
              <a:t>Essential Prescription Drug List (PDL)</a:t>
            </a:r>
          </a:p>
          <a:p>
            <a:pPr marL="628650" lvl="1" indent="-171450">
              <a:buFont typeface="Arial" panose="020B0604020202020204" pitchFamily="34" charset="0"/>
              <a:buChar char="•"/>
            </a:pPr>
            <a:r>
              <a:rPr lang="en-US" sz="1200" dirty="0">
                <a:effectLst/>
              </a:rPr>
              <a:t>Your medication may change to a new tier with the new Essential PDL. </a:t>
            </a:r>
          </a:p>
          <a:p>
            <a:pPr marL="628650" lvl="1" indent="-171450">
              <a:buFont typeface="Arial" panose="020B0604020202020204" pitchFamily="34" charset="0"/>
              <a:buChar char="•"/>
            </a:pPr>
            <a:r>
              <a:rPr lang="en-US" sz="1200" dirty="0">
                <a:effectLst/>
              </a:rPr>
              <a:t>You can use the pricing tool to review costs. Prices may vary depending on which plan you enroll in. </a:t>
            </a:r>
          </a:p>
          <a:p>
            <a:pPr marL="628650" lvl="1" indent="-171450">
              <a:buFont typeface="Arial" panose="020B0604020202020204" pitchFamily="34" charset="0"/>
              <a:buChar char="•"/>
            </a:pPr>
            <a:r>
              <a:rPr lang="en-US" sz="1200" dirty="0">
                <a:effectLst/>
              </a:rPr>
              <a:t>Excluded drugs on the new Essential PDL are listed as Non-Formulary and have a pathway to coverage. If you have tried and failed on the covered alternative medications, the non-formulary drug will be covered</a:t>
            </a:r>
            <a:r>
              <a:rPr lang="en-US" sz="900" dirty="0">
                <a:effectLst/>
              </a:rPr>
              <a:t>. </a:t>
            </a:r>
            <a:endParaRPr lang="en-US" sz="1000" dirty="0"/>
          </a:p>
        </p:txBody>
      </p:sp>
      <p:pic>
        <p:nvPicPr>
          <p:cNvPr id="6" name="Picture 5">
            <a:extLst>
              <a:ext uri="{FF2B5EF4-FFF2-40B4-BE49-F238E27FC236}">
                <a16:creationId xmlns:a16="http://schemas.microsoft.com/office/drawing/2014/main" id="{498FF1F0-B196-090C-D9B6-B77480EC227F}"/>
              </a:ext>
            </a:extLst>
          </p:cNvPr>
          <p:cNvPicPr>
            <a:picLocks noChangeAspect="1"/>
          </p:cNvPicPr>
          <p:nvPr/>
        </p:nvPicPr>
        <p:blipFill>
          <a:blip r:embed="rId4"/>
          <a:stretch>
            <a:fillRect/>
          </a:stretch>
        </p:blipFill>
        <p:spPr>
          <a:xfrm>
            <a:off x="6629876" y="193117"/>
            <a:ext cx="740213" cy="722376"/>
          </a:xfrm>
          <a:prstGeom prst="rect">
            <a:avLst/>
          </a:prstGeom>
        </p:spPr>
      </p:pic>
      <p:pic>
        <p:nvPicPr>
          <p:cNvPr id="8" name="Picture 7">
            <a:extLst>
              <a:ext uri="{FF2B5EF4-FFF2-40B4-BE49-F238E27FC236}">
                <a16:creationId xmlns:a16="http://schemas.microsoft.com/office/drawing/2014/main" id="{570ACFF3-4050-4C7C-1CFC-74E1D22BDAC2}"/>
              </a:ext>
            </a:extLst>
          </p:cNvPr>
          <p:cNvPicPr>
            <a:picLocks noChangeAspect="1"/>
          </p:cNvPicPr>
          <p:nvPr/>
        </p:nvPicPr>
        <p:blipFill>
          <a:blip r:embed="rId5"/>
          <a:stretch>
            <a:fillRect/>
          </a:stretch>
        </p:blipFill>
        <p:spPr>
          <a:xfrm>
            <a:off x="7370089" y="188586"/>
            <a:ext cx="751344" cy="722376"/>
          </a:xfrm>
          <a:prstGeom prst="rect">
            <a:avLst/>
          </a:prstGeom>
        </p:spPr>
      </p:pic>
      <p:pic>
        <p:nvPicPr>
          <p:cNvPr id="9" name="Picture 8">
            <a:extLst>
              <a:ext uri="{FF2B5EF4-FFF2-40B4-BE49-F238E27FC236}">
                <a16:creationId xmlns:a16="http://schemas.microsoft.com/office/drawing/2014/main" id="{89D02578-921F-999A-B827-7F249B25822D}"/>
              </a:ext>
            </a:extLst>
          </p:cNvPr>
          <p:cNvPicPr>
            <a:picLocks noChangeAspect="1"/>
          </p:cNvPicPr>
          <p:nvPr/>
        </p:nvPicPr>
        <p:blipFill>
          <a:blip r:embed="rId6"/>
          <a:stretch>
            <a:fillRect/>
          </a:stretch>
        </p:blipFill>
        <p:spPr>
          <a:xfrm>
            <a:off x="8110302" y="193117"/>
            <a:ext cx="740257" cy="722376"/>
          </a:xfrm>
          <a:prstGeom prst="rect">
            <a:avLst/>
          </a:prstGeom>
        </p:spPr>
      </p:pic>
      <p:sp>
        <p:nvSpPr>
          <p:cNvPr id="12" name="TextBox 11">
            <a:extLst>
              <a:ext uri="{FF2B5EF4-FFF2-40B4-BE49-F238E27FC236}">
                <a16:creationId xmlns:a16="http://schemas.microsoft.com/office/drawing/2014/main" id="{1AA3F7E1-CE32-A7DD-3DC3-E3581B11FCF2}"/>
              </a:ext>
            </a:extLst>
          </p:cNvPr>
          <p:cNvSpPr txBox="1"/>
          <p:nvPr/>
        </p:nvSpPr>
        <p:spPr>
          <a:xfrm>
            <a:off x="293441" y="3997142"/>
            <a:ext cx="7012798" cy="277000"/>
          </a:xfrm>
          <a:prstGeom prst="rect">
            <a:avLst/>
          </a:prstGeom>
        </p:spPr>
        <p:txBody>
          <a:bodyPr vert="horz" wrap="none" lIns="91440" tIns="45720" rIns="91440" bIns="45720" rtlCol="0" anchor="b">
            <a:noAutofit/>
          </a:bodyPr>
          <a:lstStyle/>
          <a:p>
            <a:r>
              <a:rPr lang="en-US" sz="1000" dirty="0"/>
              <a:t>Note: </a:t>
            </a:r>
            <a:r>
              <a:rPr lang="en-US" sz="1000" dirty="0">
                <a:effectLst/>
              </a:rPr>
              <a:t>The Essential PDL is currently in place for the Doctors Plan; however, the copays differ from above plans.</a:t>
            </a:r>
          </a:p>
        </p:txBody>
      </p:sp>
      <p:pic>
        <p:nvPicPr>
          <p:cNvPr id="16" name="Picture 15">
            <a:extLst>
              <a:ext uri="{FF2B5EF4-FFF2-40B4-BE49-F238E27FC236}">
                <a16:creationId xmlns:a16="http://schemas.microsoft.com/office/drawing/2014/main" id="{B9023C39-5F4D-D209-20B4-1D609DE2AB71}"/>
              </a:ext>
            </a:extLst>
          </p:cNvPr>
          <p:cNvPicPr>
            <a:picLocks noChangeAspect="1"/>
          </p:cNvPicPr>
          <p:nvPr/>
        </p:nvPicPr>
        <p:blipFill>
          <a:blip r:embed="rId7"/>
          <a:stretch>
            <a:fillRect/>
          </a:stretch>
        </p:blipFill>
        <p:spPr>
          <a:xfrm>
            <a:off x="2501037" y="2146729"/>
            <a:ext cx="3357510" cy="1850549"/>
          </a:xfrm>
          <a:prstGeom prst="rect">
            <a:avLst/>
          </a:prstGeom>
        </p:spPr>
      </p:pic>
    </p:spTree>
    <p:custDataLst>
      <p:tags r:id="rId1"/>
    </p:custDataLst>
    <p:extLst>
      <p:ext uri="{BB962C8B-B14F-4D97-AF65-F5344CB8AC3E}">
        <p14:creationId xmlns:p14="http://schemas.microsoft.com/office/powerpoint/2010/main" val="2173934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E8D538D-9937-438A-A88A-5DCCD929826E}"/>
              </a:ext>
            </a:extLst>
          </p:cNvPr>
          <p:cNvSpPr/>
          <p:nvPr/>
        </p:nvSpPr>
        <p:spPr>
          <a:xfrm>
            <a:off x="277771" y="124316"/>
            <a:ext cx="3522069" cy="338554"/>
          </a:xfrm>
          <a:prstGeom prst="rect">
            <a:avLst/>
          </a:prstGeom>
        </p:spPr>
        <p:txBody>
          <a:bodyPr wrap="square">
            <a:spAutoFit/>
          </a:bodyPr>
          <a:lstStyle/>
          <a:p>
            <a:pPr marR="0" lvl="0">
              <a:spcBef>
                <a:spcPts val="0"/>
              </a:spcBef>
              <a:spcAft>
                <a:spcPts val="0"/>
              </a:spcAft>
              <a:tabLst>
                <a:tab pos="457200" algn="l"/>
              </a:tabLst>
            </a:pPr>
            <a:r>
              <a:rPr lang="en-US" sz="1600" b="1" dirty="0">
                <a:latin typeface="Arial" panose="020B0604020202020204" pitchFamily="34" charset="0"/>
                <a:ea typeface="Calibri" panose="020F0502020204030204" pitchFamily="34" charset="0"/>
                <a:cs typeface="Arial" panose="020B0604020202020204" pitchFamily="34" charset="0"/>
              </a:rPr>
              <a:t>2024 Prescription Drug Changes </a:t>
            </a:r>
          </a:p>
        </p:txBody>
      </p:sp>
      <p:sp>
        <p:nvSpPr>
          <p:cNvPr id="7" name="TextBox 6">
            <a:extLst>
              <a:ext uri="{FF2B5EF4-FFF2-40B4-BE49-F238E27FC236}">
                <a16:creationId xmlns:a16="http://schemas.microsoft.com/office/drawing/2014/main" id="{2B2C3235-A104-4998-93B8-B5D5E60844A3}"/>
              </a:ext>
            </a:extLst>
          </p:cNvPr>
          <p:cNvSpPr txBox="1"/>
          <p:nvPr/>
        </p:nvSpPr>
        <p:spPr>
          <a:xfrm>
            <a:off x="116157" y="4575531"/>
            <a:ext cx="742427" cy="453006"/>
          </a:xfrm>
          <a:prstGeom prst="rect">
            <a:avLst/>
          </a:prstGeom>
        </p:spPr>
        <p:txBody>
          <a:bodyPr vert="horz" wrap="none" lIns="91440" tIns="45720" rIns="91440" bIns="45720" rtlCol="0" anchor="b">
            <a:noAutofit/>
          </a:bodyPr>
          <a:lstStyle/>
          <a:p>
            <a:pPr algn="ctr"/>
            <a:r>
              <a:rPr lang="en-US" sz="800" dirty="0">
                <a:solidFill>
                  <a:schemeClr val="bg1">
                    <a:lumMod val="50000"/>
                  </a:schemeClr>
                </a:solidFill>
              </a:rPr>
              <a:t>6</a:t>
            </a:r>
          </a:p>
        </p:txBody>
      </p:sp>
      <p:sp>
        <p:nvSpPr>
          <p:cNvPr id="11" name="TextBox 10">
            <a:extLst>
              <a:ext uri="{FF2B5EF4-FFF2-40B4-BE49-F238E27FC236}">
                <a16:creationId xmlns:a16="http://schemas.microsoft.com/office/drawing/2014/main" id="{7CC6B530-1311-0345-ECED-642EB584F763}"/>
              </a:ext>
            </a:extLst>
          </p:cNvPr>
          <p:cNvSpPr txBox="1"/>
          <p:nvPr/>
        </p:nvSpPr>
        <p:spPr>
          <a:xfrm>
            <a:off x="3886798" y="4803083"/>
            <a:ext cx="1266739" cy="225454"/>
          </a:xfrm>
          <a:prstGeom prst="rect">
            <a:avLst/>
          </a:prstGeom>
        </p:spPr>
        <p:txBody>
          <a:bodyPr vert="horz" wrap="none" lIns="91440" tIns="45720" rIns="91440" bIns="45720" rtlCol="0" anchor="b">
            <a:noAutofit/>
          </a:bodyPr>
          <a:lstStyle/>
          <a:p>
            <a:pPr algn="l"/>
            <a:r>
              <a:rPr lang="en-US" sz="700" dirty="0">
                <a:solidFill>
                  <a:schemeClr val="bg1">
                    <a:lumMod val="50000"/>
                  </a:schemeClr>
                </a:solidFill>
              </a:rPr>
              <a:t>2024 Annual Enrollment</a:t>
            </a:r>
          </a:p>
        </p:txBody>
      </p:sp>
      <p:sp>
        <p:nvSpPr>
          <p:cNvPr id="3" name="TextBox 2">
            <a:extLst>
              <a:ext uri="{FF2B5EF4-FFF2-40B4-BE49-F238E27FC236}">
                <a16:creationId xmlns:a16="http://schemas.microsoft.com/office/drawing/2014/main" id="{36787F02-DDFD-DBBF-11DA-ECE88BAE67F4}"/>
              </a:ext>
            </a:extLst>
          </p:cNvPr>
          <p:cNvSpPr txBox="1"/>
          <p:nvPr/>
        </p:nvSpPr>
        <p:spPr>
          <a:xfrm>
            <a:off x="233072" y="565725"/>
            <a:ext cx="8179885" cy="276999"/>
          </a:xfrm>
          <a:prstGeom prst="rect">
            <a:avLst/>
          </a:prstGeom>
          <a:noFill/>
        </p:spPr>
        <p:txBody>
          <a:bodyPr wrap="square">
            <a:spAutoFit/>
          </a:bodyPr>
          <a:lstStyle/>
          <a:p>
            <a:pPr rtl="0"/>
            <a:r>
              <a:rPr lang="en-US" sz="1200" b="1" dirty="0"/>
              <a:t>Copay Updates</a:t>
            </a:r>
            <a:endParaRPr lang="en-US" sz="1050" dirty="0"/>
          </a:p>
        </p:txBody>
      </p:sp>
      <p:pic>
        <p:nvPicPr>
          <p:cNvPr id="6" name="Picture 5">
            <a:extLst>
              <a:ext uri="{FF2B5EF4-FFF2-40B4-BE49-F238E27FC236}">
                <a16:creationId xmlns:a16="http://schemas.microsoft.com/office/drawing/2014/main" id="{498FF1F0-B196-090C-D9B6-B77480EC227F}"/>
              </a:ext>
            </a:extLst>
          </p:cNvPr>
          <p:cNvPicPr>
            <a:picLocks noChangeAspect="1"/>
          </p:cNvPicPr>
          <p:nvPr/>
        </p:nvPicPr>
        <p:blipFill>
          <a:blip r:embed="rId4"/>
          <a:stretch>
            <a:fillRect/>
          </a:stretch>
        </p:blipFill>
        <p:spPr>
          <a:xfrm>
            <a:off x="6645546" y="232052"/>
            <a:ext cx="740213" cy="722376"/>
          </a:xfrm>
          <a:prstGeom prst="rect">
            <a:avLst/>
          </a:prstGeom>
        </p:spPr>
      </p:pic>
      <p:pic>
        <p:nvPicPr>
          <p:cNvPr id="8" name="Picture 7">
            <a:extLst>
              <a:ext uri="{FF2B5EF4-FFF2-40B4-BE49-F238E27FC236}">
                <a16:creationId xmlns:a16="http://schemas.microsoft.com/office/drawing/2014/main" id="{570ACFF3-4050-4C7C-1CFC-74E1D22BDAC2}"/>
              </a:ext>
            </a:extLst>
          </p:cNvPr>
          <p:cNvPicPr>
            <a:picLocks noChangeAspect="1"/>
          </p:cNvPicPr>
          <p:nvPr/>
        </p:nvPicPr>
        <p:blipFill>
          <a:blip r:embed="rId5"/>
          <a:stretch>
            <a:fillRect/>
          </a:stretch>
        </p:blipFill>
        <p:spPr>
          <a:xfrm>
            <a:off x="7385759" y="227521"/>
            <a:ext cx="751344" cy="722376"/>
          </a:xfrm>
          <a:prstGeom prst="rect">
            <a:avLst/>
          </a:prstGeom>
        </p:spPr>
      </p:pic>
      <p:pic>
        <p:nvPicPr>
          <p:cNvPr id="9" name="Picture 8">
            <a:extLst>
              <a:ext uri="{FF2B5EF4-FFF2-40B4-BE49-F238E27FC236}">
                <a16:creationId xmlns:a16="http://schemas.microsoft.com/office/drawing/2014/main" id="{89D02578-921F-999A-B827-7F249B25822D}"/>
              </a:ext>
            </a:extLst>
          </p:cNvPr>
          <p:cNvPicPr>
            <a:picLocks noChangeAspect="1"/>
          </p:cNvPicPr>
          <p:nvPr/>
        </p:nvPicPr>
        <p:blipFill>
          <a:blip r:embed="rId6"/>
          <a:stretch>
            <a:fillRect/>
          </a:stretch>
        </p:blipFill>
        <p:spPr>
          <a:xfrm>
            <a:off x="8125972" y="232052"/>
            <a:ext cx="740257" cy="722376"/>
          </a:xfrm>
          <a:prstGeom prst="rect">
            <a:avLst/>
          </a:prstGeom>
        </p:spPr>
      </p:pic>
      <p:sp>
        <p:nvSpPr>
          <p:cNvPr id="10" name="TextBox 9">
            <a:extLst>
              <a:ext uri="{FF2B5EF4-FFF2-40B4-BE49-F238E27FC236}">
                <a16:creationId xmlns:a16="http://schemas.microsoft.com/office/drawing/2014/main" id="{69CA3703-75DD-4823-21CC-03ADCE5D9220}"/>
              </a:ext>
            </a:extLst>
          </p:cNvPr>
          <p:cNvSpPr txBox="1"/>
          <p:nvPr/>
        </p:nvSpPr>
        <p:spPr>
          <a:xfrm>
            <a:off x="4147397" y="4107178"/>
            <a:ext cx="3003974" cy="277000"/>
          </a:xfrm>
          <a:prstGeom prst="rect">
            <a:avLst/>
          </a:prstGeom>
        </p:spPr>
        <p:txBody>
          <a:bodyPr vert="horz" wrap="none" lIns="91440" tIns="45720" rIns="91440" bIns="45720" rtlCol="0" anchor="b">
            <a:noAutofit/>
          </a:bodyPr>
          <a:lstStyle/>
          <a:p>
            <a:pPr algn="l"/>
            <a:r>
              <a:rPr lang="en-US" sz="1000" b="1" dirty="0"/>
              <a:t>Note: </a:t>
            </a:r>
            <a:r>
              <a:rPr lang="en-US" sz="1000" dirty="0"/>
              <a:t>No changes to the Doctors Plan copays</a:t>
            </a:r>
            <a:r>
              <a:rPr lang="en-US" sz="1050" dirty="0"/>
              <a:t>.</a:t>
            </a:r>
          </a:p>
        </p:txBody>
      </p:sp>
      <p:pic>
        <p:nvPicPr>
          <p:cNvPr id="18" name="Picture 17">
            <a:extLst>
              <a:ext uri="{FF2B5EF4-FFF2-40B4-BE49-F238E27FC236}">
                <a16:creationId xmlns:a16="http://schemas.microsoft.com/office/drawing/2014/main" id="{0BB49F55-0D21-89FC-9EFA-8D0C4991611F}"/>
              </a:ext>
            </a:extLst>
          </p:cNvPr>
          <p:cNvPicPr>
            <a:picLocks noChangeAspect="1"/>
          </p:cNvPicPr>
          <p:nvPr/>
        </p:nvPicPr>
        <p:blipFill>
          <a:blip r:embed="rId7"/>
          <a:stretch>
            <a:fillRect/>
          </a:stretch>
        </p:blipFill>
        <p:spPr>
          <a:xfrm>
            <a:off x="835368" y="954428"/>
            <a:ext cx="2694478" cy="2598886"/>
          </a:xfrm>
          <a:prstGeom prst="rect">
            <a:avLst/>
          </a:prstGeom>
        </p:spPr>
      </p:pic>
      <p:pic>
        <p:nvPicPr>
          <p:cNvPr id="20" name="Picture 19">
            <a:extLst>
              <a:ext uri="{FF2B5EF4-FFF2-40B4-BE49-F238E27FC236}">
                <a16:creationId xmlns:a16="http://schemas.microsoft.com/office/drawing/2014/main" id="{1A4BA821-E515-A611-5CDD-E6A937843555}"/>
              </a:ext>
            </a:extLst>
          </p:cNvPr>
          <p:cNvPicPr>
            <a:picLocks noChangeAspect="1"/>
          </p:cNvPicPr>
          <p:nvPr/>
        </p:nvPicPr>
        <p:blipFill>
          <a:blip r:embed="rId8"/>
          <a:stretch>
            <a:fillRect/>
          </a:stretch>
        </p:blipFill>
        <p:spPr>
          <a:xfrm>
            <a:off x="4225885" y="1008621"/>
            <a:ext cx="2622939" cy="2622939"/>
          </a:xfrm>
          <a:prstGeom prst="rect">
            <a:avLst/>
          </a:prstGeom>
        </p:spPr>
      </p:pic>
      <p:sp>
        <p:nvSpPr>
          <p:cNvPr id="21" name="Arrow: Up 20">
            <a:extLst>
              <a:ext uri="{FF2B5EF4-FFF2-40B4-BE49-F238E27FC236}">
                <a16:creationId xmlns:a16="http://schemas.microsoft.com/office/drawing/2014/main" id="{73161C2B-46C6-0E35-B83C-7622CDA74532}"/>
              </a:ext>
            </a:extLst>
          </p:cNvPr>
          <p:cNvSpPr/>
          <p:nvPr/>
        </p:nvSpPr>
        <p:spPr>
          <a:xfrm>
            <a:off x="4998411" y="2235208"/>
            <a:ext cx="149323" cy="135467"/>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Down 21">
            <a:extLst>
              <a:ext uri="{FF2B5EF4-FFF2-40B4-BE49-F238E27FC236}">
                <a16:creationId xmlns:a16="http://schemas.microsoft.com/office/drawing/2014/main" id="{26550B8D-872A-932C-320D-40BF6C846F3C}"/>
              </a:ext>
            </a:extLst>
          </p:cNvPr>
          <p:cNvSpPr/>
          <p:nvPr/>
        </p:nvSpPr>
        <p:spPr>
          <a:xfrm>
            <a:off x="4998411" y="2030929"/>
            <a:ext cx="146304" cy="13716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Up 22">
            <a:extLst>
              <a:ext uri="{FF2B5EF4-FFF2-40B4-BE49-F238E27FC236}">
                <a16:creationId xmlns:a16="http://schemas.microsoft.com/office/drawing/2014/main" id="{26F5C667-89B1-D793-285E-AE0339585E75}"/>
              </a:ext>
            </a:extLst>
          </p:cNvPr>
          <p:cNvSpPr/>
          <p:nvPr/>
        </p:nvSpPr>
        <p:spPr>
          <a:xfrm>
            <a:off x="4995030" y="2455338"/>
            <a:ext cx="149323" cy="135467"/>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Down 23">
            <a:extLst>
              <a:ext uri="{FF2B5EF4-FFF2-40B4-BE49-F238E27FC236}">
                <a16:creationId xmlns:a16="http://schemas.microsoft.com/office/drawing/2014/main" id="{D60204FF-3CAC-192F-FEC3-D0E969EEDDDC}"/>
              </a:ext>
            </a:extLst>
          </p:cNvPr>
          <p:cNvSpPr/>
          <p:nvPr/>
        </p:nvSpPr>
        <p:spPr>
          <a:xfrm>
            <a:off x="4991488" y="3053237"/>
            <a:ext cx="146304" cy="13716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Up 24">
            <a:extLst>
              <a:ext uri="{FF2B5EF4-FFF2-40B4-BE49-F238E27FC236}">
                <a16:creationId xmlns:a16="http://schemas.microsoft.com/office/drawing/2014/main" id="{926AB320-7D57-3D6B-8DD0-A05B726B731E}"/>
              </a:ext>
            </a:extLst>
          </p:cNvPr>
          <p:cNvSpPr/>
          <p:nvPr/>
        </p:nvSpPr>
        <p:spPr>
          <a:xfrm>
            <a:off x="4988469" y="3259209"/>
            <a:ext cx="149323" cy="135467"/>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Up 25">
            <a:extLst>
              <a:ext uri="{FF2B5EF4-FFF2-40B4-BE49-F238E27FC236}">
                <a16:creationId xmlns:a16="http://schemas.microsoft.com/office/drawing/2014/main" id="{F8D1082E-70B4-4DA2-CB4C-F1DE89F58AE8}"/>
              </a:ext>
            </a:extLst>
          </p:cNvPr>
          <p:cNvSpPr/>
          <p:nvPr/>
        </p:nvSpPr>
        <p:spPr>
          <a:xfrm>
            <a:off x="4988468" y="3449517"/>
            <a:ext cx="149323" cy="135467"/>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48960C0-B571-D99C-A6FC-39D673AD83AB}"/>
              </a:ext>
            </a:extLst>
          </p:cNvPr>
          <p:cNvSpPr txBox="1"/>
          <p:nvPr/>
        </p:nvSpPr>
        <p:spPr>
          <a:xfrm>
            <a:off x="4196328" y="3726889"/>
            <a:ext cx="3565103" cy="277000"/>
          </a:xfrm>
          <a:prstGeom prst="rect">
            <a:avLst/>
          </a:prstGeom>
        </p:spPr>
        <p:txBody>
          <a:bodyPr vert="horz" wrap="none" lIns="91440" tIns="45720" rIns="91440" bIns="45720" rtlCol="0" anchor="b">
            <a:noAutofit/>
          </a:bodyPr>
          <a:lstStyle/>
          <a:p>
            <a:pPr algn="l"/>
            <a:r>
              <a:rPr lang="en-US" sz="1000" dirty="0"/>
              <a:t>No changes to Surest Specialty copays</a:t>
            </a:r>
            <a:r>
              <a:rPr lang="en-US" sz="1050" dirty="0"/>
              <a:t>.</a:t>
            </a:r>
          </a:p>
        </p:txBody>
      </p:sp>
      <p:pic>
        <p:nvPicPr>
          <p:cNvPr id="4" name="Picture 3">
            <a:extLst>
              <a:ext uri="{FF2B5EF4-FFF2-40B4-BE49-F238E27FC236}">
                <a16:creationId xmlns:a16="http://schemas.microsoft.com/office/drawing/2014/main" id="{33ADE62C-C404-678B-2261-EA66B7D3105A}"/>
              </a:ext>
            </a:extLst>
          </p:cNvPr>
          <p:cNvPicPr>
            <a:picLocks noChangeAspect="1"/>
          </p:cNvPicPr>
          <p:nvPr/>
        </p:nvPicPr>
        <p:blipFill>
          <a:blip r:embed="rId9"/>
          <a:stretch>
            <a:fillRect/>
          </a:stretch>
        </p:blipFill>
        <p:spPr>
          <a:xfrm>
            <a:off x="822120" y="3639677"/>
            <a:ext cx="2720974" cy="1006113"/>
          </a:xfrm>
          <a:prstGeom prst="rect">
            <a:avLst/>
          </a:prstGeom>
        </p:spPr>
      </p:pic>
    </p:spTree>
    <p:custDataLst>
      <p:tags r:id="rId1"/>
    </p:custDataLst>
    <p:extLst>
      <p:ext uri="{BB962C8B-B14F-4D97-AF65-F5344CB8AC3E}">
        <p14:creationId xmlns:p14="http://schemas.microsoft.com/office/powerpoint/2010/main" val="3913050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E8D538D-9937-438A-A88A-5DCCD929826E}"/>
              </a:ext>
            </a:extLst>
          </p:cNvPr>
          <p:cNvSpPr/>
          <p:nvPr/>
        </p:nvSpPr>
        <p:spPr>
          <a:xfrm>
            <a:off x="254262" y="131146"/>
            <a:ext cx="3359509" cy="338554"/>
          </a:xfrm>
          <a:prstGeom prst="rect">
            <a:avLst/>
          </a:prstGeom>
        </p:spPr>
        <p:txBody>
          <a:bodyPr wrap="square">
            <a:spAutoFit/>
          </a:bodyPr>
          <a:lstStyle/>
          <a:p>
            <a:pPr marR="0" lvl="0">
              <a:spcBef>
                <a:spcPts val="0"/>
              </a:spcBef>
              <a:spcAft>
                <a:spcPts val="0"/>
              </a:spcAft>
              <a:tabLst>
                <a:tab pos="457200" algn="l"/>
              </a:tabLst>
            </a:pPr>
            <a:r>
              <a:rPr lang="en-US" sz="1600" b="1" dirty="0">
                <a:latin typeface="Arial" panose="020B0604020202020204" pitchFamily="34" charset="0"/>
                <a:ea typeface="Calibri" panose="020F0502020204030204" pitchFamily="34" charset="0"/>
                <a:cs typeface="Arial" panose="020B0604020202020204" pitchFamily="34" charset="0"/>
              </a:rPr>
              <a:t>2024 Prescription Drug Changes </a:t>
            </a:r>
          </a:p>
        </p:txBody>
      </p:sp>
      <p:sp>
        <p:nvSpPr>
          <p:cNvPr id="7" name="TextBox 6">
            <a:extLst>
              <a:ext uri="{FF2B5EF4-FFF2-40B4-BE49-F238E27FC236}">
                <a16:creationId xmlns:a16="http://schemas.microsoft.com/office/drawing/2014/main" id="{2B2C3235-A104-4998-93B8-B5D5E60844A3}"/>
              </a:ext>
            </a:extLst>
          </p:cNvPr>
          <p:cNvSpPr txBox="1"/>
          <p:nvPr/>
        </p:nvSpPr>
        <p:spPr>
          <a:xfrm>
            <a:off x="116157" y="4575531"/>
            <a:ext cx="742427" cy="453006"/>
          </a:xfrm>
          <a:prstGeom prst="rect">
            <a:avLst/>
          </a:prstGeom>
        </p:spPr>
        <p:txBody>
          <a:bodyPr vert="horz" wrap="none" lIns="91440" tIns="45720" rIns="91440" bIns="45720" rtlCol="0" anchor="b">
            <a:noAutofit/>
          </a:bodyPr>
          <a:lstStyle/>
          <a:p>
            <a:pPr algn="ctr"/>
            <a:r>
              <a:rPr lang="en-US" sz="800" dirty="0">
                <a:solidFill>
                  <a:schemeClr val="bg1">
                    <a:lumMod val="50000"/>
                  </a:schemeClr>
                </a:solidFill>
              </a:rPr>
              <a:t>7</a:t>
            </a:r>
          </a:p>
        </p:txBody>
      </p:sp>
      <p:sp>
        <p:nvSpPr>
          <p:cNvPr id="11" name="TextBox 10">
            <a:extLst>
              <a:ext uri="{FF2B5EF4-FFF2-40B4-BE49-F238E27FC236}">
                <a16:creationId xmlns:a16="http://schemas.microsoft.com/office/drawing/2014/main" id="{7CC6B530-1311-0345-ECED-642EB584F763}"/>
              </a:ext>
            </a:extLst>
          </p:cNvPr>
          <p:cNvSpPr txBox="1"/>
          <p:nvPr/>
        </p:nvSpPr>
        <p:spPr>
          <a:xfrm>
            <a:off x="3886798" y="4803083"/>
            <a:ext cx="1266739" cy="225454"/>
          </a:xfrm>
          <a:prstGeom prst="rect">
            <a:avLst/>
          </a:prstGeom>
        </p:spPr>
        <p:txBody>
          <a:bodyPr vert="horz" wrap="none" lIns="91440" tIns="45720" rIns="91440" bIns="45720" rtlCol="0" anchor="b">
            <a:noAutofit/>
          </a:bodyPr>
          <a:lstStyle/>
          <a:p>
            <a:pPr algn="l"/>
            <a:r>
              <a:rPr lang="en-US" sz="700" dirty="0">
                <a:solidFill>
                  <a:schemeClr val="bg1">
                    <a:lumMod val="50000"/>
                  </a:schemeClr>
                </a:solidFill>
              </a:rPr>
              <a:t>2024 Annual Enrollment</a:t>
            </a:r>
          </a:p>
        </p:txBody>
      </p:sp>
      <p:sp>
        <p:nvSpPr>
          <p:cNvPr id="4" name="TextBox 3">
            <a:extLst>
              <a:ext uri="{FF2B5EF4-FFF2-40B4-BE49-F238E27FC236}">
                <a16:creationId xmlns:a16="http://schemas.microsoft.com/office/drawing/2014/main" id="{42543C0F-9A02-3D7F-F74C-272CE330D3A6}"/>
              </a:ext>
            </a:extLst>
          </p:cNvPr>
          <p:cNvSpPr txBox="1"/>
          <p:nvPr/>
        </p:nvSpPr>
        <p:spPr>
          <a:xfrm>
            <a:off x="277771" y="1143581"/>
            <a:ext cx="8179885" cy="646331"/>
          </a:xfrm>
          <a:prstGeom prst="rect">
            <a:avLst/>
          </a:prstGeom>
          <a:noFill/>
        </p:spPr>
        <p:txBody>
          <a:bodyPr wrap="square">
            <a:spAutoFit/>
          </a:bodyPr>
          <a:lstStyle/>
          <a:p>
            <a:pPr rtl="0"/>
            <a:r>
              <a:rPr lang="en-US" sz="1200" b="1" dirty="0"/>
              <a:t>Rx Vital Medication Program</a:t>
            </a:r>
          </a:p>
          <a:p>
            <a:pPr marL="628650" lvl="1" indent="-171450">
              <a:buFont typeface="Arial" panose="020B0604020202020204" pitchFamily="34" charset="0"/>
              <a:buChar char="•"/>
            </a:pPr>
            <a:r>
              <a:rPr lang="en-US" sz="1200" dirty="0"/>
              <a:t>This program offers certain life-saving/emergency drugs at no additional cost to you. </a:t>
            </a:r>
          </a:p>
          <a:p>
            <a:pPr marL="628650" lvl="1" indent="-171450">
              <a:buFont typeface="Arial" panose="020B0604020202020204" pitchFamily="34" charset="0"/>
              <a:buChar char="•"/>
            </a:pPr>
            <a:r>
              <a:rPr lang="en-US" sz="1200" dirty="0"/>
              <a:t>Covered drugs include: preferred insulins, albuterol, glucagon, epinephrine, and naloxone.</a:t>
            </a:r>
          </a:p>
        </p:txBody>
      </p:sp>
      <p:pic>
        <p:nvPicPr>
          <p:cNvPr id="6" name="Picture 5">
            <a:extLst>
              <a:ext uri="{FF2B5EF4-FFF2-40B4-BE49-F238E27FC236}">
                <a16:creationId xmlns:a16="http://schemas.microsoft.com/office/drawing/2014/main" id="{5D98F47F-D6AC-FD28-18A9-6839F990773B}"/>
              </a:ext>
            </a:extLst>
          </p:cNvPr>
          <p:cNvPicPr>
            <a:picLocks noChangeAspect="1"/>
          </p:cNvPicPr>
          <p:nvPr/>
        </p:nvPicPr>
        <p:blipFill>
          <a:blip r:embed="rId4"/>
          <a:stretch>
            <a:fillRect/>
          </a:stretch>
        </p:blipFill>
        <p:spPr>
          <a:xfrm>
            <a:off x="5893618" y="147796"/>
            <a:ext cx="740213" cy="722376"/>
          </a:xfrm>
          <a:prstGeom prst="rect">
            <a:avLst/>
          </a:prstGeom>
        </p:spPr>
      </p:pic>
      <p:pic>
        <p:nvPicPr>
          <p:cNvPr id="8" name="Picture 7">
            <a:extLst>
              <a:ext uri="{FF2B5EF4-FFF2-40B4-BE49-F238E27FC236}">
                <a16:creationId xmlns:a16="http://schemas.microsoft.com/office/drawing/2014/main" id="{6E7F55E5-3228-EA13-1080-3242A3AED24B}"/>
              </a:ext>
            </a:extLst>
          </p:cNvPr>
          <p:cNvPicPr>
            <a:picLocks noChangeAspect="1"/>
          </p:cNvPicPr>
          <p:nvPr/>
        </p:nvPicPr>
        <p:blipFill>
          <a:blip r:embed="rId5"/>
          <a:stretch>
            <a:fillRect/>
          </a:stretch>
        </p:blipFill>
        <p:spPr>
          <a:xfrm>
            <a:off x="6633831" y="143265"/>
            <a:ext cx="751344" cy="722376"/>
          </a:xfrm>
          <a:prstGeom prst="rect">
            <a:avLst/>
          </a:prstGeom>
        </p:spPr>
      </p:pic>
      <p:pic>
        <p:nvPicPr>
          <p:cNvPr id="10" name="Picture 9">
            <a:extLst>
              <a:ext uri="{FF2B5EF4-FFF2-40B4-BE49-F238E27FC236}">
                <a16:creationId xmlns:a16="http://schemas.microsoft.com/office/drawing/2014/main" id="{2D5937A2-1088-19A8-A8A8-8B924DE33D7C}"/>
              </a:ext>
            </a:extLst>
          </p:cNvPr>
          <p:cNvPicPr>
            <a:picLocks noChangeAspect="1"/>
          </p:cNvPicPr>
          <p:nvPr/>
        </p:nvPicPr>
        <p:blipFill>
          <a:blip r:embed="rId6"/>
          <a:stretch>
            <a:fillRect/>
          </a:stretch>
        </p:blipFill>
        <p:spPr>
          <a:xfrm>
            <a:off x="7408928" y="131146"/>
            <a:ext cx="742427" cy="724494"/>
          </a:xfrm>
          <a:prstGeom prst="rect">
            <a:avLst/>
          </a:prstGeom>
        </p:spPr>
      </p:pic>
      <p:pic>
        <p:nvPicPr>
          <p:cNvPr id="13" name="Picture 12">
            <a:extLst>
              <a:ext uri="{FF2B5EF4-FFF2-40B4-BE49-F238E27FC236}">
                <a16:creationId xmlns:a16="http://schemas.microsoft.com/office/drawing/2014/main" id="{3B782F3C-C1A4-0919-E124-25E7F6BA7B6A}"/>
              </a:ext>
            </a:extLst>
          </p:cNvPr>
          <p:cNvPicPr>
            <a:picLocks noChangeAspect="1"/>
          </p:cNvPicPr>
          <p:nvPr/>
        </p:nvPicPr>
        <p:blipFill>
          <a:blip r:embed="rId7"/>
          <a:stretch>
            <a:fillRect/>
          </a:stretch>
        </p:blipFill>
        <p:spPr>
          <a:xfrm>
            <a:off x="8149481" y="131146"/>
            <a:ext cx="740257" cy="722376"/>
          </a:xfrm>
          <a:prstGeom prst="rect">
            <a:avLst/>
          </a:prstGeom>
        </p:spPr>
      </p:pic>
      <p:sp>
        <p:nvSpPr>
          <p:cNvPr id="9" name="TextBox 8">
            <a:extLst>
              <a:ext uri="{FF2B5EF4-FFF2-40B4-BE49-F238E27FC236}">
                <a16:creationId xmlns:a16="http://schemas.microsoft.com/office/drawing/2014/main" id="{6145E2A6-ECCC-A683-9E92-89A5697FDCD9}"/>
              </a:ext>
            </a:extLst>
          </p:cNvPr>
          <p:cNvSpPr txBox="1"/>
          <p:nvPr/>
        </p:nvSpPr>
        <p:spPr>
          <a:xfrm>
            <a:off x="277771" y="1888824"/>
            <a:ext cx="8179885" cy="861774"/>
          </a:xfrm>
          <a:prstGeom prst="rect">
            <a:avLst/>
          </a:prstGeom>
          <a:noFill/>
        </p:spPr>
        <p:txBody>
          <a:bodyPr wrap="square">
            <a:spAutoFit/>
          </a:bodyPr>
          <a:lstStyle/>
          <a:p>
            <a:pPr rtl="0"/>
            <a:r>
              <a:rPr lang="en-US" sz="1200" b="1" dirty="0"/>
              <a:t>Rx Polypharmacy Value Management Program</a:t>
            </a:r>
          </a:p>
          <a:p>
            <a:pPr marL="628650" lvl="1" indent="-171450">
              <a:buFont typeface="Arial" panose="020B0604020202020204" pitchFamily="34" charset="0"/>
              <a:buChar char="•"/>
            </a:pPr>
            <a:r>
              <a:rPr lang="en-US" sz="1200" dirty="0"/>
              <a:t>If you take five (5) or more different medications this voluntary program can help. </a:t>
            </a:r>
          </a:p>
          <a:p>
            <a:pPr marL="628650" lvl="1" indent="-171450">
              <a:buFont typeface="Arial" panose="020B0604020202020204" pitchFamily="34" charset="0"/>
              <a:buChar char="•"/>
            </a:pPr>
            <a:r>
              <a:rPr lang="en-US" sz="1200" dirty="0"/>
              <a:t>OptumRx will work with you, your pharmacists, and prescribing physicians to identify medications that you may no longer need and fine-tune the dosage and time period for the ones you do. </a:t>
            </a:r>
          </a:p>
        </p:txBody>
      </p:sp>
      <p:sp>
        <p:nvSpPr>
          <p:cNvPr id="3" name="TextBox 2">
            <a:extLst>
              <a:ext uri="{FF2B5EF4-FFF2-40B4-BE49-F238E27FC236}">
                <a16:creationId xmlns:a16="http://schemas.microsoft.com/office/drawing/2014/main" id="{234262F2-C9B9-B159-8A11-3DC1CDD6D4C8}"/>
              </a:ext>
            </a:extLst>
          </p:cNvPr>
          <p:cNvSpPr txBox="1"/>
          <p:nvPr/>
        </p:nvSpPr>
        <p:spPr>
          <a:xfrm>
            <a:off x="277769" y="2837867"/>
            <a:ext cx="8179885" cy="1384995"/>
          </a:xfrm>
          <a:prstGeom prst="rect">
            <a:avLst/>
          </a:prstGeom>
          <a:noFill/>
        </p:spPr>
        <p:txBody>
          <a:bodyPr wrap="square">
            <a:spAutoFit/>
          </a:bodyPr>
          <a:lstStyle/>
          <a:p>
            <a:pPr rtl="0"/>
            <a:r>
              <a:rPr lang="en-US" sz="1200" b="1" dirty="0"/>
              <a:t>Real Appeal Rx – GLP-1 Weight Loss Medication Program </a:t>
            </a:r>
          </a:p>
          <a:p>
            <a:pPr marL="628650" lvl="1" indent="-171450">
              <a:buFont typeface="Arial" panose="020B0604020202020204" pitchFamily="34" charset="0"/>
              <a:buChar char="•"/>
            </a:pPr>
            <a:r>
              <a:rPr lang="en-US" sz="1200" dirty="0"/>
              <a:t>When prescribed a GLP-1 medication for weight loss without a documented diagnosis of diabetes(e.g., </a:t>
            </a:r>
            <a:r>
              <a:rPr lang="en-US" sz="1200" dirty="0" err="1"/>
              <a:t>Wegovy</a:t>
            </a:r>
            <a:r>
              <a:rPr lang="en-US" sz="1200" dirty="0"/>
              <a:t>, </a:t>
            </a:r>
            <a:r>
              <a:rPr lang="en-US" sz="1200" dirty="0" err="1"/>
              <a:t>Saxenda</a:t>
            </a:r>
            <a:r>
              <a:rPr lang="en-US" sz="1200" dirty="0"/>
              <a:t> etc.), you must join Real Appeal Rx to get the required prior authorization for this prescription coverage. </a:t>
            </a:r>
          </a:p>
          <a:p>
            <a:pPr marL="628650" lvl="1" indent="-171450">
              <a:buFont typeface="Arial" panose="020B0604020202020204" pitchFamily="34" charset="0"/>
              <a:buChar char="•"/>
            </a:pPr>
            <a:r>
              <a:rPr lang="en-US" sz="1200" dirty="0"/>
              <a:t>Real Appeal Rx works in tandem with your GLP-1 weight loss medication to help you develop sustainable habits with 1:1 personal coaching, live group sessions, nutritional support, online resources and on-demand fitness classes. Questions should be directed to UnitedHealthcare at 800-842-1219.</a:t>
            </a:r>
          </a:p>
        </p:txBody>
      </p:sp>
    </p:spTree>
    <p:custDataLst>
      <p:tags r:id="rId1"/>
    </p:custDataLst>
    <p:extLst>
      <p:ext uri="{BB962C8B-B14F-4D97-AF65-F5344CB8AC3E}">
        <p14:creationId xmlns:p14="http://schemas.microsoft.com/office/powerpoint/2010/main" val="2094175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82923C8-4C6C-EE8C-A03B-BF36908B7298}"/>
              </a:ext>
            </a:extLst>
          </p:cNvPr>
          <p:cNvPicPr>
            <a:picLocks noChangeAspect="1"/>
          </p:cNvPicPr>
          <p:nvPr/>
        </p:nvPicPr>
        <p:blipFill>
          <a:blip r:embed="rId4"/>
          <a:stretch>
            <a:fillRect/>
          </a:stretch>
        </p:blipFill>
        <p:spPr>
          <a:xfrm>
            <a:off x="2615934" y="1992973"/>
            <a:ext cx="3378466" cy="1934849"/>
          </a:xfrm>
          <a:prstGeom prst="rect">
            <a:avLst/>
          </a:prstGeom>
        </p:spPr>
      </p:pic>
      <p:sp>
        <p:nvSpPr>
          <p:cNvPr id="5" name="Rectangle 4">
            <a:extLst>
              <a:ext uri="{FF2B5EF4-FFF2-40B4-BE49-F238E27FC236}">
                <a16:creationId xmlns:a16="http://schemas.microsoft.com/office/drawing/2014/main" id="{AE8D538D-9937-438A-A88A-5DCCD929826E}"/>
              </a:ext>
            </a:extLst>
          </p:cNvPr>
          <p:cNvSpPr/>
          <p:nvPr/>
        </p:nvSpPr>
        <p:spPr>
          <a:xfrm>
            <a:off x="277770" y="185179"/>
            <a:ext cx="3359509" cy="338554"/>
          </a:xfrm>
          <a:prstGeom prst="rect">
            <a:avLst/>
          </a:prstGeom>
        </p:spPr>
        <p:txBody>
          <a:bodyPr wrap="square">
            <a:spAutoFit/>
          </a:bodyPr>
          <a:lstStyle/>
          <a:p>
            <a:pPr marR="0" lvl="0">
              <a:spcBef>
                <a:spcPts val="0"/>
              </a:spcBef>
              <a:spcAft>
                <a:spcPts val="0"/>
              </a:spcAft>
              <a:tabLst>
                <a:tab pos="457200" algn="l"/>
              </a:tabLst>
            </a:pPr>
            <a:r>
              <a:rPr lang="en-US" sz="1600" b="1" dirty="0">
                <a:latin typeface="Arial" panose="020B0604020202020204" pitchFamily="34" charset="0"/>
                <a:ea typeface="Calibri" panose="020F0502020204030204" pitchFamily="34" charset="0"/>
                <a:cs typeface="Arial" panose="020B0604020202020204" pitchFamily="34" charset="0"/>
              </a:rPr>
              <a:t>2024 Prescription Drug Changes </a:t>
            </a:r>
          </a:p>
        </p:txBody>
      </p:sp>
      <p:sp>
        <p:nvSpPr>
          <p:cNvPr id="7" name="TextBox 6">
            <a:extLst>
              <a:ext uri="{FF2B5EF4-FFF2-40B4-BE49-F238E27FC236}">
                <a16:creationId xmlns:a16="http://schemas.microsoft.com/office/drawing/2014/main" id="{2B2C3235-A104-4998-93B8-B5D5E60844A3}"/>
              </a:ext>
            </a:extLst>
          </p:cNvPr>
          <p:cNvSpPr txBox="1"/>
          <p:nvPr/>
        </p:nvSpPr>
        <p:spPr>
          <a:xfrm>
            <a:off x="116157" y="4575531"/>
            <a:ext cx="742427" cy="453006"/>
          </a:xfrm>
          <a:prstGeom prst="rect">
            <a:avLst/>
          </a:prstGeom>
        </p:spPr>
        <p:txBody>
          <a:bodyPr vert="horz" wrap="none" lIns="91440" tIns="45720" rIns="91440" bIns="45720" rtlCol="0" anchor="b">
            <a:noAutofit/>
          </a:bodyPr>
          <a:lstStyle/>
          <a:p>
            <a:pPr algn="ctr"/>
            <a:r>
              <a:rPr lang="en-US" sz="800" dirty="0">
                <a:solidFill>
                  <a:schemeClr val="bg1">
                    <a:lumMod val="50000"/>
                  </a:schemeClr>
                </a:solidFill>
              </a:rPr>
              <a:t>8</a:t>
            </a:r>
          </a:p>
        </p:txBody>
      </p:sp>
      <p:sp>
        <p:nvSpPr>
          <p:cNvPr id="11" name="TextBox 10">
            <a:extLst>
              <a:ext uri="{FF2B5EF4-FFF2-40B4-BE49-F238E27FC236}">
                <a16:creationId xmlns:a16="http://schemas.microsoft.com/office/drawing/2014/main" id="{7CC6B530-1311-0345-ECED-642EB584F763}"/>
              </a:ext>
            </a:extLst>
          </p:cNvPr>
          <p:cNvSpPr txBox="1"/>
          <p:nvPr/>
        </p:nvSpPr>
        <p:spPr>
          <a:xfrm>
            <a:off x="3886798" y="4803083"/>
            <a:ext cx="1266739" cy="225454"/>
          </a:xfrm>
          <a:prstGeom prst="rect">
            <a:avLst/>
          </a:prstGeom>
        </p:spPr>
        <p:txBody>
          <a:bodyPr vert="horz" wrap="none" lIns="91440" tIns="45720" rIns="91440" bIns="45720" rtlCol="0" anchor="b">
            <a:noAutofit/>
          </a:bodyPr>
          <a:lstStyle/>
          <a:p>
            <a:pPr algn="l"/>
            <a:r>
              <a:rPr lang="en-US" sz="700" dirty="0">
                <a:solidFill>
                  <a:schemeClr val="bg1">
                    <a:lumMod val="50000"/>
                  </a:schemeClr>
                </a:solidFill>
              </a:rPr>
              <a:t>2024 Annual Enrollment</a:t>
            </a:r>
          </a:p>
        </p:txBody>
      </p:sp>
      <p:sp>
        <p:nvSpPr>
          <p:cNvPr id="3" name="TextBox 2">
            <a:extLst>
              <a:ext uri="{FF2B5EF4-FFF2-40B4-BE49-F238E27FC236}">
                <a16:creationId xmlns:a16="http://schemas.microsoft.com/office/drawing/2014/main" id="{36787F02-DDFD-DBBF-11DA-ECE88BAE67F4}"/>
              </a:ext>
            </a:extLst>
          </p:cNvPr>
          <p:cNvSpPr txBox="1"/>
          <p:nvPr/>
        </p:nvSpPr>
        <p:spPr>
          <a:xfrm>
            <a:off x="277770" y="1136663"/>
            <a:ext cx="8179885" cy="1046440"/>
          </a:xfrm>
          <a:prstGeom prst="rect">
            <a:avLst/>
          </a:prstGeom>
          <a:noFill/>
        </p:spPr>
        <p:txBody>
          <a:bodyPr wrap="square">
            <a:spAutoFit/>
          </a:bodyPr>
          <a:lstStyle/>
          <a:p>
            <a:pPr rtl="0"/>
            <a:r>
              <a:rPr lang="en-US" sz="1400" b="1" dirty="0"/>
              <a:t>Rx Specialty Coupon Management </a:t>
            </a:r>
          </a:p>
          <a:p>
            <a:pPr marL="628650" lvl="1" indent="-171450">
              <a:buFont typeface="Arial" panose="020B0604020202020204" pitchFamily="34" charset="0"/>
              <a:buChar char="•"/>
            </a:pPr>
            <a:r>
              <a:rPr lang="en-US" sz="1200" dirty="0"/>
              <a:t>This program allows you to potentially save money by taking advantage of pharmaceutical manufacturer coupons. </a:t>
            </a:r>
          </a:p>
          <a:p>
            <a:pPr marL="628650" lvl="1" indent="-171450">
              <a:buFont typeface="Arial" panose="020B0604020202020204" pitchFamily="34" charset="0"/>
              <a:buChar char="•"/>
            </a:pPr>
            <a:r>
              <a:rPr lang="en-US" sz="1200" dirty="0"/>
              <a:t>OptumRx will let you know if a coupon is available on your medication and how you can sign up for coupon savings each month.</a:t>
            </a:r>
          </a:p>
        </p:txBody>
      </p:sp>
      <p:pic>
        <p:nvPicPr>
          <p:cNvPr id="10" name="Picture 9">
            <a:extLst>
              <a:ext uri="{FF2B5EF4-FFF2-40B4-BE49-F238E27FC236}">
                <a16:creationId xmlns:a16="http://schemas.microsoft.com/office/drawing/2014/main" id="{2D5937A2-1088-19A8-A8A8-8B924DE33D7C}"/>
              </a:ext>
            </a:extLst>
          </p:cNvPr>
          <p:cNvPicPr>
            <a:picLocks noChangeAspect="1"/>
          </p:cNvPicPr>
          <p:nvPr/>
        </p:nvPicPr>
        <p:blipFill>
          <a:blip r:embed="rId5"/>
          <a:stretch>
            <a:fillRect/>
          </a:stretch>
        </p:blipFill>
        <p:spPr>
          <a:xfrm>
            <a:off x="7385420" y="176919"/>
            <a:ext cx="742427" cy="724494"/>
          </a:xfrm>
          <a:prstGeom prst="rect">
            <a:avLst/>
          </a:prstGeom>
        </p:spPr>
      </p:pic>
      <p:pic>
        <p:nvPicPr>
          <p:cNvPr id="13" name="Picture 12">
            <a:extLst>
              <a:ext uri="{FF2B5EF4-FFF2-40B4-BE49-F238E27FC236}">
                <a16:creationId xmlns:a16="http://schemas.microsoft.com/office/drawing/2014/main" id="{3B782F3C-C1A4-0919-E124-25E7F6BA7B6A}"/>
              </a:ext>
            </a:extLst>
          </p:cNvPr>
          <p:cNvPicPr>
            <a:picLocks noChangeAspect="1"/>
          </p:cNvPicPr>
          <p:nvPr/>
        </p:nvPicPr>
        <p:blipFill>
          <a:blip r:embed="rId6"/>
          <a:stretch>
            <a:fillRect/>
          </a:stretch>
        </p:blipFill>
        <p:spPr>
          <a:xfrm>
            <a:off x="8125973" y="176919"/>
            <a:ext cx="740257" cy="722376"/>
          </a:xfrm>
          <a:prstGeom prst="rect">
            <a:avLst/>
          </a:prstGeom>
        </p:spPr>
      </p:pic>
      <p:sp>
        <p:nvSpPr>
          <p:cNvPr id="9" name="TextBox 8">
            <a:extLst>
              <a:ext uri="{FF2B5EF4-FFF2-40B4-BE49-F238E27FC236}">
                <a16:creationId xmlns:a16="http://schemas.microsoft.com/office/drawing/2014/main" id="{76DC83D7-B61B-3D89-C496-0090FF84D869}"/>
              </a:ext>
            </a:extLst>
          </p:cNvPr>
          <p:cNvSpPr txBox="1"/>
          <p:nvPr/>
        </p:nvSpPr>
        <p:spPr>
          <a:xfrm>
            <a:off x="566562" y="4061163"/>
            <a:ext cx="6640471" cy="277000"/>
          </a:xfrm>
          <a:prstGeom prst="rect">
            <a:avLst/>
          </a:prstGeom>
        </p:spPr>
        <p:txBody>
          <a:bodyPr vert="horz" wrap="none" lIns="91440" tIns="45720" rIns="91440" bIns="45720" rtlCol="0" anchor="b">
            <a:noAutofit/>
          </a:bodyPr>
          <a:lstStyle/>
          <a:p>
            <a:pPr algn="l"/>
            <a:r>
              <a:rPr lang="en-US" sz="1000" b="1" dirty="0"/>
              <a:t>Note: </a:t>
            </a:r>
            <a:r>
              <a:rPr lang="en-US" sz="1000" dirty="0"/>
              <a:t>The Rx Specialty Coupon Management program is currently in place for the CDHP and HDHP.</a:t>
            </a:r>
          </a:p>
        </p:txBody>
      </p:sp>
    </p:spTree>
    <p:custDataLst>
      <p:tags r:id="rId1"/>
    </p:custDataLst>
    <p:extLst>
      <p:ext uri="{BB962C8B-B14F-4D97-AF65-F5344CB8AC3E}">
        <p14:creationId xmlns:p14="http://schemas.microsoft.com/office/powerpoint/2010/main" val="4255919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E8D538D-9937-438A-A88A-5DCCD929826E}"/>
              </a:ext>
            </a:extLst>
          </p:cNvPr>
          <p:cNvSpPr/>
          <p:nvPr/>
        </p:nvSpPr>
        <p:spPr>
          <a:xfrm>
            <a:off x="277771" y="179730"/>
            <a:ext cx="2560256" cy="338554"/>
          </a:xfrm>
          <a:prstGeom prst="rect">
            <a:avLst/>
          </a:prstGeom>
        </p:spPr>
        <p:txBody>
          <a:bodyPr wrap="square">
            <a:spAutoFit/>
          </a:bodyPr>
          <a:lstStyle/>
          <a:p>
            <a:pPr marR="0" lvl="0">
              <a:spcBef>
                <a:spcPts val="0"/>
              </a:spcBef>
              <a:spcAft>
                <a:spcPts val="0"/>
              </a:spcAft>
              <a:tabLst>
                <a:tab pos="457200" algn="l"/>
              </a:tabLst>
            </a:pPr>
            <a:r>
              <a:rPr lang="en-US" sz="1600" b="1" dirty="0">
                <a:latin typeface="Arial" panose="020B0604020202020204" pitchFamily="34" charset="0"/>
                <a:ea typeface="Calibri" panose="020F0502020204030204" pitchFamily="34" charset="0"/>
                <a:cs typeface="Arial" panose="020B0604020202020204" pitchFamily="34" charset="0"/>
              </a:rPr>
              <a:t>2024 Medical Changes  </a:t>
            </a:r>
          </a:p>
        </p:txBody>
      </p:sp>
      <p:sp>
        <p:nvSpPr>
          <p:cNvPr id="7" name="TextBox 6">
            <a:extLst>
              <a:ext uri="{FF2B5EF4-FFF2-40B4-BE49-F238E27FC236}">
                <a16:creationId xmlns:a16="http://schemas.microsoft.com/office/drawing/2014/main" id="{2B2C3235-A104-4998-93B8-B5D5E60844A3}"/>
              </a:ext>
            </a:extLst>
          </p:cNvPr>
          <p:cNvSpPr txBox="1"/>
          <p:nvPr/>
        </p:nvSpPr>
        <p:spPr>
          <a:xfrm>
            <a:off x="116157" y="4575531"/>
            <a:ext cx="742427" cy="453006"/>
          </a:xfrm>
          <a:prstGeom prst="rect">
            <a:avLst/>
          </a:prstGeom>
        </p:spPr>
        <p:txBody>
          <a:bodyPr vert="horz" wrap="none" lIns="91440" tIns="45720" rIns="91440" bIns="45720" rtlCol="0" anchor="b">
            <a:noAutofit/>
          </a:bodyPr>
          <a:lstStyle/>
          <a:p>
            <a:pPr algn="ctr"/>
            <a:r>
              <a:rPr lang="en-US" sz="800" dirty="0">
                <a:solidFill>
                  <a:schemeClr val="bg1">
                    <a:lumMod val="50000"/>
                  </a:schemeClr>
                </a:solidFill>
              </a:rPr>
              <a:t>9</a:t>
            </a:r>
          </a:p>
        </p:txBody>
      </p:sp>
      <p:sp>
        <p:nvSpPr>
          <p:cNvPr id="11" name="TextBox 10">
            <a:extLst>
              <a:ext uri="{FF2B5EF4-FFF2-40B4-BE49-F238E27FC236}">
                <a16:creationId xmlns:a16="http://schemas.microsoft.com/office/drawing/2014/main" id="{7CC6B530-1311-0345-ECED-642EB584F763}"/>
              </a:ext>
            </a:extLst>
          </p:cNvPr>
          <p:cNvSpPr txBox="1"/>
          <p:nvPr/>
        </p:nvSpPr>
        <p:spPr>
          <a:xfrm>
            <a:off x="3886798" y="4803083"/>
            <a:ext cx="1266739" cy="225454"/>
          </a:xfrm>
          <a:prstGeom prst="rect">
            <a:avLst/>
          </a:prstGeom>
        </p:spPr>
        <p:txBody>
          <a:bodyPr vert="horz" wrap="none" lIns="91440" tIns="45720" rIns="91440" bIns="45720" rtlCol="0" anchor="b">
            <a:noAutofit/>
          </a:bodyPr>
          <a:lstStyle/>
          <a:p>
            <a:pPr algn="l"/>
            <a:r>
              <a:rPr lang="en-US" sz="700" dirty="0">
                <a:solidFill>
                  <a:schemeClr val="bg1">
                    <a:lumMod val="50000"/>
                  </a:schemeClr>
                </a:solidFill>
              </a:rPr>
              <a:t>2024 Annual Enrollment</a:t>
            </a:r>
          </a:p>
        </p:txBody>
      </p:sp>
      <p:sp>
        <p:nvSpPr>
          <p:cNvPr id="12" name="TextBox 11">
            <a:extLst>
              <a:ext uri="{FF2B5EF4-FFF2-40B4-BE49-F238E27FC236}">
                <a16:creationId xmlns:a16="http://schemas.microsoft.com/office/drawing/2014/main" id="{060EE30E-2DE2-B29D-5ECE-18B7AB27A7A9}"/>
              </a:ext>
            </a:extLst>
          </p:cNvPr>
          <p:cNvSpPr txBox="1"/>
          <p:nvPr/>
        </p:nvSpPr>
        <p:spPr>
          <a:xfrm>
            <a:off x="566562" y="1100132"/>
            <a:ext cx="2362015" cy="307777"/>
          </a:xfrm>
          <a:prstGeom prst="rect">
            <a:avLst/>
          </a:prstGeom>
          <a:noFill/>
        </p:spPr>
        <p:txBody>
          <a:bodyPr wrap="square">
            <a:spAutoFit/>
          </a:bodyPr>
          <a:lstStyle/>
          <a:p>
            <a:pPr>
              <a:buClr>
                <a:schemeClr val="tx2"/>
              </a:buClr>
            </a:pPr>
            <a:r>
              <a:rPr lang="en-US" sz="1400" b="1" dirty="0"/>
              <a:t>Deductibles Will Increase</a:t>
            </a:r>
            <a:endParaRPr lang="en-US" sz="1400" dirty="0"/>
          </a:p>
        </p:txBody>
      </p:sp>
      <p:sp>
        <p:nvSpPr>
          <p:cNvPr id="3" name="TextBox 2">
            <a:extLst>
              <a:ext uri="{FF2B5EF4-FFF2-40B4-BE49-F238E27FC236}">
                <a16:creationId xmlns:a16="http://schemas.microsoft.com/office/drawing/2014/main" id="{2E766EB3-6EBE-720E-FD5D-65A368C38A4E}"/>
              </a:ext>
            </a:extLst>
          </p:cNvPr>
          <p:cNvSpPr txBox="1"/>
          <p:nvPr/>
        </p:nvSpPr>
        <p:spPr>
          <a:xfrm>
            <a:off x="566562" y="4198028"/>
            <a:ext cx="6640471" cy="277000"/>
          </a:xfrm>
          <a:prstGeom prst="rect">
            <a:avLst/>
          </a:prstGeom>
        </p:spPr>
        <p:txBody>
          <a:bodyPr vert="horz" wrap="none" lIns="91440" tIns="45720" rIns="91440" bIns="45720" rtlCol="0" anchor="b">
            <a:noAutofit/>
          </a:bodyPr>
          <a:lstStyle/>
          <a:p>
            <a:pPr algn="l"/>
            <a:r>
              <a:rPr lang="en-US" sz="1000" b="1" dirty="0"/>
              <a:t>Note: </a:t>
            </a:r>
            <a:r>
              <a:rPr lang="en-US" sz="1000" dirty="0"/>
              <a:t>HDHP does not have the same coverage levels as the CDHP</a:t>
            </a:r>
          </a:p>
        </p:txBody>
      </p:sp>
      <p:graphicFrame>
        <p:nvGraphicFramePr>
          <p:cNvPr id="4" name="Table 5">
            <a:extLst>
              <a:ext uri="{FF2B5EF4-FFF2-40B4-BE49-F238E27FC236}">
                <a16:creationId xmlns:a16="http://schemas.microsoft.com/office/drawing/2014/main" id="{1941DDA9-05FB-87B4-DA03-050C28686922}"/>
              </a:ext>
            </a:extLst>
          </p:cNvPr>
          <p:cNvGraphicFramePr>
            <a:graphicFrameLocks noGrp="1"/>
          </p:cNvGraphicFramePr>
          <p:nvPr/>
        </p:nvGraphicFramePr>
        <p:xfrm>
          <a:off x="616373" y="1506362"/>
          <a:ext cx="7498512" cy="2377999"/>
        </p:xfrm>
        <a:graphic>
          <a:graphicData uri="http://schemas.openxmlformats.org/drawingml/2006/table">
            <a:tbl>
              <a:tblPr firstRow="1" bandRow="1">
                <a:tableStyleId>{5C22544A-7EE6-4342-B048-85BDC9FD1C3A}</a:tableStyleId>
              </a:tblPr>
              <a:tblGrid>
                <a:gridCol w="768671">
                  <a:extLst>
                    <a:ext uri="{9D8B030D-6E8A-4147-A177-3AD203B41FA5}">
                      <a16:colId xmlns:a16="http://schemas.microsoft.com/office/drawing/2014/main" val="1493734349"/>
                    </a:ext>
                  </a:extLst>
                </a:gridCol>
                <a:gridCol w="1832970">
                  <a:extLst>
                    <a:ext uri="{9D8B030D-6E8A-4147-A177-3AD203B41FA5}">
                      <a16:colId xmlns:a16="http://schemas.microsoft.com/office/drawing/2014/main" val="3222845940"/>
                    </a:ext>
                  </a:extLst>
                </a:gridCol>
                <a:gridCol w="1024796">
                  <a:extLst>
                    <a:ext uri="{9D8B030D-6E8A-4147-A177-3AD203B41FA5}">
                      <a16:colId xmlns:a16="http://schemas.microsoft.com/office/drawing/2014/main" val="1251833748"/>
                    </a:ext>
                  </a:extLst>
                </a:gridCol>
                <a:gridCol w="1353430">
                  <a:extLst>
                    <a:ext uri="{9D8B030D-6E8A-4147-A177-3AD203B41FA5}">
                      <a16:colId xmlns:a16="http://schemas.microsoft.com/office/drawing/2014/main" val="4118143439"/>
                    </a:ext>
                  </a:extLst>
                </a:gridCol>
                <a:gridCol w="1079420">
                  <a:extLst>
                    <a:ext uri="{9D8B030D-6E8A-4147-A177-3AD203B41FA5}">
                      <a16:colId xmlns:a16="http://schemas.microsoft.com/office/drawing/2014/main" val="136304096"/>
                    </a:ext>
                  </a:extLst>
                </a:gridCol>
                <a:gridCol w="1439225">
                  <a:extLst>
                    <a:ext uri="{9D8B030D-6E8A-4147-A177-3AD203B41FA5}">
                      <a16:colId xmlns:a16="http://schemas.microsoft.com/office/drawing/2014/main" val="1771251652"/>
                    </a:ext>
                  </a:extLst>
                </a:gridCol>
              </a:tblGrid>
              <a:tr h="304188">
                <a:tc>
                  <a:txBody>
                    <a:bodyPr/>
                    <a:lstStyle/>
                    <a:p>
                      <a:r>
                        <a:rPr lang="en-US" sz="1000" dirty="0"/>
                        <a:t>Plan</a:t>
                      </a:r>
                    </a:p>
                  </a:txBody>
                  <a:tcPr/>
                </a:tc>
                <a:tc>
                  <a:txBody>
                    <a:bodyPr/>
                    <a:lstStyle/>
                    <a:p>
                      <a:r>
                        <a:rPr lang="en-US" sz="1000" dirty="0"/>
                        <a:t>* Coverage Level </a:t>
                      </a:r>
                    </a:p>
                  </a:txBody>
                  <a:tcPr/>
                </a:tc>
                <a:tc gridSpan="2">
                  <a:txBody>
                    <a:bodyPr/>
                    <a:lstStyle/>
                    <a:p>
                      <a:pPr algn="ctr"/>
                      <a:r>
                        <a:rPr lang="en-US" sz="1000" dirty="0"/>
                        <a:t>2024 Deductible</a:t>
                      </a:r>
                    </a:p>
                  </a:txBody>
                  <a:tcPr/>
                </a:tc>
                <a:tc hMerge="1">
                  <a:txBody>
                    <a:bodyPr/>
                    <a:lstStyle/>
                    <a:p>
                      <a:pPr algn="ctr"/>
                      <a:endParaRPr lang="en-US" sz="1000" dirty="0"/>
                    </a:p>
                  </a:txBody>
                  <a:tcPr/>
                </a:tc>
                <a:tc grid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000" dirty="0"/>
                        <a:t>2023 Deductible</a:t>
                      </a:r>
                    </a:p>
                  </a:txBody>
                  <a:tcP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000" dirty="0"/>
                    </a:p>
                  </a:txBody>
                  <a:tcPr/>
                </a:tc>
                <a:extLst>
                  <a:ext uri="{0D108BD9-81ED-4DB2-BD59-A6C34878D82A}">
                    <a16:rowId xmlns:a16="http://schemas.microsoft.com/office/drawing/2014/main" val="2599723272"/>
                  </a:ext>
                </a:extLst>
              </a:tr>
              <a:tr h="390206">
                <a:tc>
                  <a:txBody>
                    <a:bodyPr/>
                    <a:lstStyle/>
                    <a:p>
                      <a:endParaRPr lang="en-US" sz="1000" b="1" dirty="0"/>
                    </a:p>
                  </a:txBody>
                  <a:tcPr/>
                </a:tc>
                <a:tc>
                  <a:txBody>
                    <a:bodyPr/>
                    <a:lstStyle/>
                    <a:p>
                      <a:endParaRPr lang="en-US" sz="1000" dirty="0"/>
                    </a:p>
                  </a:txBody>
                  <a:tcPr/>
                </a:tc>
                <a:tc>
                  <a:txBody>
                    <a:bodyPr/>
                    <a:lstStyle/>
                    <a:p>
                      <a:pPr algn="ctr"/>
                      <a:r>
                        <a:rPr lang="en-US" sz="1000" dirty="0"/>
                        <a:t>In-Network</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000" dirty="0"/>
                        <a:t>Out-of-Network</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000" dirty="0"/>
                        <a:t>In-Network</a:t>
                      </a:r>
                    </a:p>
                    <a:p>
                      <a:pPr algn="ctr"/>
                      <a:endParaRPr lang="en-US" sz="100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000" dirty="0"/>
                        <a:t>Out-of-Network</a:t>
                      </a:r>
                    </a:p>
                    <a:p>
                      <a:pPr algn="ctr"/>
                      <a:endParaRPr lang="en-US" sz="1000" dirty="0"/>
                    </a:p>
                  </a:txBody>
                  <a:tcPr/>
                </a:tc>
                <a:extLst>
                  <a:ext uri="{0D108BD9-81ED-4DB2-BD59-A6C34878D82A}">
                    <a16:rowId xmlns:a16="http://schemas.microsoft.com/office/drawing/2014/main" val="1648472306"/>
                  </a:ext>
                </a:extLst>
              </a:tr>
              <a:tr h="310164">
                <a:tc>
                  <a:txBody>
                    <a:bodyPr/>
                    <a:lstStyle/>
                    <a:p>
                      <a:r>
                        <a:rPr lang="en-US" sz="1000" b="1" dirty="0"/>
                        <a:t>CDHP</a:t>
                      </a:r>
                    </a:p>
                  </a:txBody>
                  <a:tcPr/>
                </a:tc>
                <a:tc>
                  <a:txBody>
                    <a:bodyPr/>
                    <a:lstStyle/>
                    <a:p>
                      <a:r>
                        <a:rPr lang="en-US" sz="1000" dirty="0"/>
                        <a:t>Employee</a:t>
                      </a:r>
                    </a:p>
                  </a:txBody>
                  <a:tcPr/>
                </a:tc>
                <a:tc>
                  <a:txBody>
                    <a:bodyPr/>
                    <a:lstStyle/>
                    <a:p>
                      <a:pPr algn="ctr"/>
                      <a:r>
                        <a:rPr lang="en-US" sz="1000" dirty="0"/>
                        <a:t>$1,600</a:t>
                      </a:r>
                    </a:p>
                  </a:txBody>
                  <a:tcPr/>
                </a:tc>
                <a:tc>
                  <a:txBody>
                    <a:bodyPr/>
                    <a:lstStyle/>
                    <a:p>
                      <a:pPr algn="ctr"/>
                      <a:r>
                        <a:rPr lang="en-US" sz="1000" dirty="0"/>
                        <a:t>$3,200</a:t>
                      </a:r>
                    </a:p>
                  </a:txBody>
                  <a:tcPr/>
                </a:tc>
                <a:tc>
                  <a:txBody>
                    <a:bodyPr/>
                    <a:lstStyle/>
                    <a:p>
                      <a:pPr algn="ctr"/>
                      <a:r>
                        <a:rPr lang="en-US" sz="1000" dirty="0"/>
                        <a:t>$1,500</a:t>
                      </a:r>
                    </a:p>
                  </a:txBody>
                  <a:tcPr/>
                </a:tc>
                <a:tc>
                  <a:txBody>
                    <a:bodyPr/>
                    <a:lstStyle/>
                    <a:p>
                      <a:pPr algn="ctr"/>
                      <a:r>
                        <a:rPr lang="en-US" sz="1000" dirty="0"/>
                        <a:t>$3,000</a:t>
                      </a:r>
                    </a:p>
                  </a:txBody>
                  <a:tcPr/>
                </a:tc>
                <a:extLst>
                  <a:ext uri="{0D108BD9-81ED-4DB2-BD59-A6C34878D82A}">
                    <a16:rowId xmlns:a16="http://schemas.microsoft.com/office/drawing/2014/main" val="3917408017"/>
                  </a:ext>
                </a:extLst>
              </a:tr>
              <a:tr h="540286">
                <a:tc>
                  <a:txBody>
                    <a:bodyPr/>
                    <a:lstStyle/>
                    <a:p>
                      <a:endParaRPr lang="en-US" sz="1000" dirty="0"/>
                    </a:p>
                  </a:txBody>
                  <a:tcPr/>
                </a:tc>
                <a:tc>
                  <a:txBody>
                    <a:bodyPr/>
                    <a:lstStyle/>
                    <a:p>
                      <a:r>
                        <a:rPr lang="en-US" sz="1000" dirty="0"/>
                        <a:t>Employee + Spouse/Domestic Partner or Employee + Children</a:t>
                      </a:r>
                    </a:p>
                  </a:txBody>
                  <a:tcPr/>
                </a:tc>
                <a:tc>
                  <a:txBody>
                    <a:bodyPr/>
                    <a:lstStyle/>
                    <a:p>
                      <a:pPr algn="ctr"/>
                      <a:r>
                        <a:rPr lang="en-US" sz="1000" dirty="0"/>
                        <a:t>$2,400</a:t>
                      </a:r>
                    </a:p>
                  </a:txBody>
                  <a:tcPr/>
                </a:tc>
                <a:tc>
                  <a:txBody>
                    <a:bodyPr/>
                    <a:lstStyle/>
                    <a:p>
                      <a:pPr algn="ctr"/>
                      <a:r>
                        <a:rPr lang="en-US" sz="1000" dirty="0"/>
                        <a:t>$4,800</a:t>
                      </a:r>
                    </a:p>
                  </a:txBody>
                  <a:tcPr/>
                </a:tc>
                <a:tc>
                  <a:txBody>
                    <a:bodyPr/>
                    <a:lstStyle/>
                    <a:p>
                      <a:pPr algn="ctr"/>
                      <a:r>
                        <a:rPr lang="en-US" sz="1000" dirty="0"/>
                        <a:t>$2,250</a:t>
                      </a:r>
                    </a:p>
                  </a:txBody>
                  <a:tcPr/>
                </a:tc>
                <a:tc>
                  <a:txBody>
                    <a:bodyPr/>
                    <a:lstStyle/>
                    <a:p>
                      <a:pPr algn="ctr"/>
                      <a:r>
                        <a:rPr lang="en-US" sz="1000" dirty="0"/>
                        <a:t>$4,500</a:t>
                      </a:r>
                    </a:p>
                  </a:txBody>
                  <a:tcPr/>
                </a:tc>
                <a:extLst>
                  <a:ext uri="{0D108BD9-81ED-4DB2-BD59-A6C34878D82A}">
                    <a16:rowId xmlns:a16="http://schemas.microsoft.com/office/drawing/2014/main" val="3863209549"/>
                  </a:ext>
                </a:extLst>
              </a:tr>
              <a:tr h="246798">
                <a:tc>
                  <a:txBody>
                    <a:bodyPr/>
                    <a:lstStyle/>
                    <a:p>
                      <a:endParaRPr lang="en-US" sz="1000" dirty="0"/>
                    </a:p>
                  </a:txBody>
                  <a:tcPr/>
                </a:tc>
                <a:tc>
                  <a:txBody>
                    <a:bodyPr/>
                    <a:lstStyle/>
                    <a:p>
                      <a:r>
                        <a:rPr lang="en-US" sz="1000" dirty="0"/>
                        <a:t>Family</a:t>
                      </a:r>
                    </a:p>
                  </a:txBody>
                  <a:tcPr/>
                </a:tc>
                <a:tc>
                  <a:txBody>
                    <a:bodyPr/>
                    <a:lstStyle/>
                    <a:p>
                      <a:pPr algn="ctr"/>
                      <a:r>
                        <a:rPr lang="en-US" sz="1000" dirty="0"/>
                        <a:t>$3,200</a:t>
                      </a:r>
                    </a:p>
                  </a:txBody>
                  <a:tcPr/>
                </a:tc>
                <a:tc>
                  <a:txBody>
                    <a:bodyPr/>
                    <a:lstStyle/>
                    <a:p>
                      <a:pPr algn="ctr"/>
                      <a:r>
                        <a:rPr lang="en-US" sz="1000" dirty="0"/>
                        <a:t>$6,400</a:t>
                      </a:r>
                    </a:p>
                  </a:txBody>
                  <a:tcPr/>
                </a:tc>
                <a:tc>
                  <a:txBody>
                    <a:bodyPr/>
                    <a:lstStyle/>
                    <a:p>
                      <a:pPr algn="ctr"/>
                      <a:r>
                        <a:rPr lang="en-US" sz="1000" dirty="0"/>
                        <a:t>$3,000</a:t>
                      </a:r>
                    </a:p>
                  </a:txBody>
                  <a:tcPr/>
                </a:tc>
                <a:tc>
                  <a:txBody>
                    <a:bodyPr/>
                    <a:lstStyle/>
                    <a:p>
                      <a:pPr algn="ctr"/>
                      <a:r>
                        <a:rPr lang="en-US" sz="1000" dirty="0"/>
                        <a:t>$6,000</a:t>
                      </a:r>
                    </a:p>
                  </a:txBody>
                  <a:tcPr/>
                </a:tc>
                <a:extLst>
                  <a:ext uri="{0D108BD9-81ED-4DB2-BD59-A6C34878D82A}">
                    <a16:rowId xmlns:a16="http://schemas.microsoft.com/office/drawing/2014/main" val="4087412197"/>
                  </a:ext>
                </a:extLst>
              </a:tr>
              <a:tr h="286818">
                <a:tc>
                  <a:txBody>
                    <a:bodyPr/>
                    <a:lstStyle/>
                    <a:p>
                      <a:r>
                        <a:rPr lang="en-US" sz="1000" b="1" dirty="0"/>
                        <a:t>HDHP</a:t>
                      </a:r>
                    </a:p>
                  </a:txBody>
                  <a:tcPr/>
                </a:tc>
                <a:tc>
                  <a:txBody>
                    <a:bodyPr/>
                    <a:lstStyle/>
                    <a:p>
                      <a:r>
                        <a:rPr lang="en-US" sz="1000" dirty="0"/>
                        <a:t>Employee</a:t>
                      </a:r>
                    </a:p>
                  </a:txBody>
                  <a:tcPr/>
                </a:tc>
                <a:tc>
                  <a:txBody>
                    <a:bodyPr/>
                    <a:lstStyle/>
                    <a:p>
                      <a:pPr algn="ctr"/>
                      <a:r>
                        <a:rPr lang="en-US" sz="1000" dirty="0"/>
                        <a:t>$1,600</a:t>
                      </a:r>
                    </a:p>
                  </a:txBody>
                  <a:tcPr/>
                </a:tc>
                <a:tc>
                  <a:txBody>
                    <a:bodyPr/>
                    <a:lstStyle/>
                    <a:p>
                      <a:pPr algn="ctr"/>
                      <a:r>
                        <a:rPr lang="en-US" sz="1000" dirty="0"/>
                        <a:t>$3,200</a:t>
                      </a:r>
                    </a:p>
                  </a:txBody>
                  <a:tcPr/>
                </a:tc>
                <a:tc>
                  <a:txBody>
                    <a:bodyPr/>
                    <a:lstStyle/>
                    <a:p>
                      <a:pPr algn="ctr"/>
                      <a:r>
                        <a:rPr lang="en-US" sz="1000" dirty="0"/>
                        <a:t>$1,500</a:t>
                      </a:r>
                    </a:p>
                  </a:txBody>
                  <a:tcPr/>
                </a:tc>
                <a:tc>
                  <a:txBody>
                    <a:bodyPr/>
                    <a:lstStyle/>
                    <a:p>
                      <a:pPr algn="ctr"/>
                      <a:r>
                        <a:rPr lang="en-US" sz="1000" dirty="0"/>
                        <a:t>$3,000</a:t>
                      </a:r>
                    </a:p>
                  </a:txBody>
                  <a:tcPr/>
                </a:tc>
                <a:extLst>
                  <a:ext uri="{0D108BD9-81ED-4DB2-BD59-A6C34878D82A}">
                    <a16:rowId xmlns:a16="http://schemas.microsoft.com/office/drawing/2014/main" val="2730695284"/>
                  </a:ext>
                </a:extLst>
              </a:tr>
              <a:tr h="285151">
                <a:tc>
                  <a:txBody>
                    <a:bodyPr/>
                    <a:lstStyle/>
                    <a:p>
                      <a:endParaRPr lang="en-US" sz="1000"/>
                    </a:p>
                  </a:txBody>
                  <a:tcPr/>
                </a:tc>
                <a:tc>
                  <a:txBody>
                    <a:bodyPr/>
                    <a:lstStyle/>
                    <a:p>
                      <a:r>
                        <a:rPr lang="en-US" sz="1000" dirty="0"/>
                        <a:t>Family</a:t>
                      </a:r>
                    </a:p>
                  </a:txBody>
                  <a:tcPr/>
                </a:tc>
                <a:tc>
                  <a:txBody>
                    <a:bodyPr/>
                    <a:lstStyle/>
                    <a:p>
                      <a:pPr algn="ctr"/>
                      <a:r>
                        <a:rPr lang="en-US" sz="1000" dirty="0"/>
                        <a:t>$3,200</a:t>
                      </a:r>
                    </a:p>
                  </a:txBody>
                  <a:tcPr/>
                </a:tc>
                <a:tc>
                  <a:txBody>
                    <a:bodyPr/>
                    <a:lstStyle/>
                    <a:p>
                      <a:pPr algn="ctr"/>
                      <a:r>
                        <a:rPr lang="en-US" sz="1000" dirty="0"/>
                        <a:t>$6,400</a:t>
                      </a:r>
                    </a:p>
                  </a:txBody>
                  <a:tcPr/>
                </a:tc>
                <a:tc>
                  <a:txBody>
                    <a:bodyPr/>
                    <a:lstStyle/>
                    <a:p>
                      <a:pPr algn="ctr"/>
                      <a:r>
                        <a:rPr lang="en-US" sz="1000" dirty="0"/>
                        <a:t>$3,000</a:t>
                      </a:r>
                    </a:p>
                  </a:txBody>
                  <a:tcPr/>
                </a:tc>
                <a:tc>
                  <a:txBody>
                    <a:bodyPr/>
                    <a:lstStyle/>
                    <a:p>
                      <a:pPr algn="ctr"/>
                      <a:r>
                        <a:rPr lang="en-US" sz="1000" dirty="0"/>
                        <a:t>$6,000</a:t>
                      </a:r>
                    </a:p>
                  </a:txBody>
                  <a:tcPr/>
                </a:tc>
                <a:extLst>
                  <a:ext uri="{0D108BD9-81ED-4DB2-BD59-A6C34878D82A}">
                    <a16:rowId xmlns:a16="http://schemas.microsoft.com/office/drawing/2014/main" val="192626873"/>
                  </a:ext>
                </a:extLst>
              </a:tr>
            </a:tbl>
          </a:graphicData>
        </a:graphic>
      </p:graphicFrame>
      <p:pic>
        <p:nvPicPr>
          <p:cNvPr id="9" name="Picture 8">
            <a:extLst>
              <a:ext uri="{FF2B5EF4-FFF2-40B4-BE49-F238E27FC236}">
                <a16:creationId xmlns:a16="http://schemas.microsoft.com/office/drawing/2014/main" id="{1E8A0D8B-6971-EE3E-5904-C1966AFBD31C}"/>
              </a:ext>
            </a:extLst>
          </p:cNvPr>
          <p:cNvPicPr>
            <a:picLocks noChangeAspect="1"/>
          </p:cNvPicPr>
          <p:nvPr/>
        </p:nvPicPr>
        <p:blipFill>
          <a:blip r:embed="rId4"/>
          <a:stretch>
            <a:fillRect/>
          </a:stretch>
        </p:blipFill>
        <p:spPr>
          <a:xfrm>
            <a:off x="7347746" y="179730"/>
            <a:ext cx="740213" cy="722376"/>
          </a:xfrm>
          <a:prstGeom prst="rect">
            <a:avLst/>
          </a:prstGeom>
        </p:spPr>
      </p:pic>
      <p:pic>
        <p:nvPicPr>
          <p:cNvPr id="10" name="Picture 9">
            <a:extLst>
              <a:ext uri="{FF2B5EF4-FFF2-40B4-BE49-F238E27FC236}">
                <a16:creationId xmlns:a16="http://schemas.microsoft.com/office/drawing/2014/main" id="{B8806DAB-6D6B-55DD-5080-7C62E4B599C6}"/>
              </a:ext>
            </a:extLst>
          </p:cNvPr>
          <p:cNvPicPr>
            <a:picLocks noChangeAspect="1"/>
          </p:cNvPicPr>
          <p:nvPr/>
        </p:nvPicPr>
        <p:blipFill>
          <a:blip r:embed="rId5"/>
          <a:stretch>
            <a:fillRect/>
          </a:stretch>
        </p:blipFill>
        <p:spPr>
          <a:xfrm>
            <a:off x="8114885" y="195592"/>
            <a:ext cx="751344" cy="722376"/>
          </a:xfrm>
          <a:prstGeom prst="rect">
            <a:avLst/>
          </a:prstGeom>
        </p:spPr>
      </p:pic>
    </p:spTree>
    <p:custDataLst>
      <p:tags r:id="rId1"/>
    </p:custDataLst>
    <p:extLst>
      <p:ext uri="{BB962C8B-B14F-4D97-AF65-F5344CB8AC3E}">
        <p14:creationId xmlns:p14="http://schemas.microsoft.com/office/powerpoint/2010/main" val="13595235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rmmup6Ne"/>
  <p:tag name="ARTICULATE_PROJECT_OPEN" val="0"/>
  <p:tag name="ARTICULATE_SLIDE_COUNT" val="7"/>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Lumen1">
      <a:dk1>
        <a:srgbClr val="000000"/>
      </a:dk1>
      <a:lt1>
        <a:srgbClr val="FFFFFF"/>
      </a:lt1>
      <a:dk2>
        <a:srgbClr val="0075C9"/>
      </a:dk2>
      <a:lt2>
        <a:srgbClr val="EEEEEE"/>
      </a:lt2>
      <a:accent1>
        <a:srgbClr val="38C6F3"/>
      </a:accent1>
      <a:accent2>
        <a:srgbClr val="0075C9"/>
      </a:accent2>
      <a:accent3>
        <a:srgbClr val="0C9ED9"/>
      </a:accent3>
      <a:accent4>
        <a:srgbClr val="FF9E18"/>
      </a:accent4>
      <a:accent5>
        <a:srgbClr val="083076"/>
      </a:accent5>
      <a:accent6>
        <a:srgbClr val="EE762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b">
        <a:noAutofit/>
      </a:bodyPr>
      <a:lstStyle>
        <a:defPPr algn="l">
          <a:defRPr dirty="0" smtClean="0"/>
        </a:defPPr>
      </a:lstStyle>
    </a:txDef>
  </a:objectDefaults>
  <a:extraClrSchemeLst/>
  <a:extLst>
    <a:ext uri="{05A4C25C-085E-4340-85A3-A5531E510DB2}">
      <thm15:themeFamily xmlns:thm15="http://schemas.microsoft.com/office/thememl/2012/main" name="Larry Masters.pptx" id="{0BF2B743-A3A6-49A5-928F-C8E8FED441A3}" vid="{66DA4047-8488-47AD-8838-27D8712D7B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2FE55A13BE59E4C9F3663A9A9A3EBDA" ma:contentTypeVersion="4" ma:contentTypeDescription="Create a new document." ma:contentTypeScope="" ma:versionID="6b0211103f75422026b7cb6486a56157">
  <xsd:schema xmlns:xsd="http://www.w3.org/2001/XMLSchema" xmlns:xs="http://www.w3.org/2001/XMLSchema" xmlns:p="http://schemas.microsoft.com/office/2006/metadata/properties" xmlns:ns2="d45645a6-3f89-4c25-bca0-df84f753d408" xmlns:ns3="dbef8b73-7550-4dd4-ac90-c54b1932a901" targetNamespace="http://schemas.microsoft.com/office/2006/metadata/properties" ma:root="true" ma:fieldsID="70408f5ab4825e484147a806fa27f51d" ns2:_="" ns3:_="">
    <xsd:import namespace="d45645a6-3f89-4c25-bca0-df84f753d408"/>
    <xsd:import namespace="dbef8b73-7550-4dd4-ac90-c54b1932a90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5645a6-3f89-4c25-bca0-df84f753d4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bef8b73-7550-4dd4-ac90-c54b1932a90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042865-2B60-4CFD-A058-7A6DA4DB2D84}">
  <ds:schemaRefs>
    <ds:schemaRef ds:uri="d45645a6-3f89-4c25-bca0-df84f753d408"/>
    <ds:schemaRef ds:uri="http://purl.org/dc/dcmitype/"/>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dbef8b73-7550-4dd4-ac90-c54b1932a901"/>
    <ds:schemaRef ds:uri="http://www.w3.org/XML/1998/namespace"/>
  </ds:schemaRefs>
</ds:datastoreItem>
</file>

<file path=customXml/itemProps2.xml><?xml version="1.0" encoding="utf-8"?>
<ds:datastoreItem xmlns:ds="http://schemas.openxmlformats.org/officeDocument/2006/customXml" ds:itemID="{F066052A-A462-43B5-8225-D0E2A6DAE110}">
  <ds:schemaRefs>
    <ds:schemaRef ds:uri="http://schemas.microsoft.com/sharepoint/v3/contenttype/forms"/>
  </ds:schemaRefs>
</ds:datastoreItem>
</file>

<file path=customXml/itemProps3.xml><?xml version="1.0" encoding="utf-8"?>
<ds:datastoreItem xmlns:ds="http://schemas.openxmlformats.org/officeDocument/2006/customXml" ds:itemID="{B56CBA5D-09B5-4158-81D6-9739AE97E0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45645a6-3f89-4c25-bca0-df84f753d408"/>
    <ds:schemaRef ds:uri="dbef8b73-7550-4dd4-ac90-c54b1932a9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72b17115-9915-42c0-9f1b-4f98e5a4bcd2}" enabled="0" method="" siteId="{72b17115-9915-42c0-9f1b-4f98e5a4bcd2}" removed="1"/>
</clbl:labelList>
</file>

<file path=docProps/app.xml><?xml version="1.0" encoding="utf-8"?>
<Properties xmlns="http://schemas.openxmlformats.org/officeDocument/2006/extended-properties" xmlns:vt="http://schemas.openxmlformats.org/officeDocument/2006/docPropsVTypes">
  <Template>ppt_template</Template>
  <TotalTime>9828</TotalTime>
  <Words>2874</Words>
  <Application>Microsoft Office PowerPoint</Application>
  <PresentationFormat>On-screen Show (16:9)</PresentationFormat>
  <Paragraphs>303</Paragraphs>
  <Slides>33</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Arial Black</vt:lpstr>
      <vt:lpstr>Calibri</vt:lpstr>
      <vt:lpstr>Gothem</vt:lpstr>
      <vt:lpstr>Monaco</vt:lpstr>
      <vt:lpstr>STIXGeneral-Regular</vt:lpstr>
      <vt:lpstr>Wingdings</vt:lpstr>
      <vt:lpstr>Office Theme</vt:lpstr>
      <vt:lpstr>2024 Benefits Annual Enrollment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Cardenas, Jose</dc:creator>
  <cp:lastModifiedBy>Christy Kuehn</cp:lastModifiedBy>
  <cp:revision>194</cp:revision>
  <cp:lastPrinted>2021-09-16T23:54:49Z</cp:lastPrinted>
  <dcterms:created xsi:type="dcterms:W3CDTF">2020-09-01T18:40:22Z</dcterms:created>
  <dcterms:modified xsi:type="dcterms:W3CDTF">2024-02-12T17:10:57Z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0x01010062FE55A13BE59E4C9F3663A9A9A3EBDA</vt:lpwstr>
  </property>
  <property fmtid="{D5CDD505-2E9C-101B-9397-08002B2CF9AE}" pid="3" name="ArticulateGUID">
    <vt:lpwstr>DD7492D1-6133-4922-878F-2A619B876F54</vt:lpwstr>
  </property>
  <property fmtid="{D5CDD505-2E9C-101B-9397-08002B2CF9AE}" pid="4" name="ArticulatePath">
    <vt:lpwstr>https://centurylink.sharepoint.com/sites/Larry/Shared Documents/General/Messaging Docs &amp; Claims/Lumen Messaging Framework &amp; Overview_v4</vt:lpwstr>
  </property>
  <property fmtid="{D5CDD505-2E9C-101B-9397-08002B2CF9AE}" pid="5" name="TitusGUID">
    <vt:lpwstr>de43f304-3e11-42f9-bd21-7c82165ad7fb</vt:lpwstr>
  </property>
  <property fmtid="{D5CDD505-2E9C-101B-9397-08002B2CF9AE}" pid="6" name="AonClassification">
    <vt:lpwstr>ADC_class_200</vt:lpwstr>
  </property>
</Properties>
</file>